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56"/>
  </p:notesMasterIdLst>
  <p:sldIdLst>
    <p:sldId id="2832" r:id="rId2"/>
    <p:sldId id="2830" r:id="rId3"/>
    <p:sldId id="2812" r:id="rId4"/>
    <p:sldId id="2818" r:id="rId5"/>
    <p:sldId id="2819" r:id="rId6"/>
    <p:sldId id="259" r:id="rId7"/>
    <p:sldId id="2648" r:id="rId8"/>
    <p:sldId id="263" r:id="rId9"/>
    <p:sldId id="2001" r:id="rId10"/>
    <p:sldId id="2603" r:id="rId11"/>
    <p:sldId id="2605" r:id="rId12"/>
    <p:sldId id="2365" r:id="rId13"/>
    <p:sldId id="2652" r:id="rId14"/>
    <p:sldId id="2101" r:id="rId15"/>
    <p:sldId id="396" r:id="rId16"/>
    <p:sldId id="2829" r:id="rId17"/>
    <p:sldId id="2785" r:id="rId18"/>
    <p:sldId id="397" r:id="rId19"/>
    <p:sldId id="398" r:id="rId20"/>
    <p:sldId id="1759" r:id="rId21"/>
    <p:sldId id="2619" r:id="rId22"/>
    <p:sldId id="2119" r:id="rId23"/>
    <p:sldId id="2741" r:id="rId24"/>
    <p:sldId id="2123" r:id="rId25"/>
    <p:sldId id="2822" r:id="rId26"/>
    <p:sldId id="2823" r:id="rId27"/>
    <p:sldId id="2824" r:id="rId28"/>
    <p:sldId id="2825" r:id="rId29"/>
    <p:sldId id="2826" r:id="rId30"/>
    <p:sldId id="2827" r:id="rId31"/>
    <p:sldId id="2828" r:id="rId32"/>
    <p:sldId id="2831" r:id="rId33"/>
    <p:sldId id="261" r:id="rId34"/>
    <p:sldId id="2833" r:id="rId35"/>
    <p:sldId id="2834" r:id="rId36"/>
    <p:sldId id="2835" r:id="rId37"/>
    <p:sldId id="2836" r:id="rId38"/>
    <p:sldId id="2837" r:id="rId39"/>
    <p:sldId id="2838" r:id="rId40"/>
    <p:sldId id="2651" r:id="rId41"/>
    <p:sldId id="267" r:id="rId42"/>
    <p:sldId id="360" r:id="rId43"/>
    <p:sldId id="370" r:id="rId44"/>
    <p:sldId id="371" r:id="rId45"/>
    <p:sldId id="375" r:id="rId46"/>
    <p:sldId id="379" r:id="rId47"/>
    <p:sldId id="2179" r:id="rId48"/>
    <p:sldId id="2784" r:id="rId49"/>
    <p:sldId id="2814" r:id="rId50"/>
    <p:sldId id="2816" r:id="rId51"/>
    <p:sldId id="2813" r:id="rId52"/>
    <p:sldId id="2815" r:id="rId53"/>
    <p:sldId id="2817" r:id="rId54"/>
    <p:sldId id="168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FF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110" autoAdjust="0"/>
    <p:restoredTop sz="77979" autoAdjust="0"/>
  </p:normalViewPr>
  <p:slideViewPr>
    <p:cSldViewPr snapToGrid="0">
      <p:cViewPr varScale="1">
        <p:scale>
          <a:sx n="101" d="100"/>
          <a:sy n="101" d="100"/>
        </p:scale>
        <p:origin x="138" y="24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44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3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04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8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8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52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4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87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7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4488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71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CDBE11-2B01-4675-AA97-D4E29D65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1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C5FEB-42DD-4EFA-8371-8BF7AEEF6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35C3A3-D2F9-4856-962B-3169194C3863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8226B0-D7C1-4798-8452-DF9B79A2D07F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D3E41E-5E9B-4908-9BEC-40D4788D36A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88FC6D6-3747-4531-8880-C3E003D6E2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7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png"/><Relationship Id="rId9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altLang="ko-KR" dirty="0"/>
              <a:t>Day2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이용한 자연어 처리 입문 </a:t>
            </a:r>
            <a:endParaRPr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281CB-50FD-413F-A8F2-CC0AA83070E6}"/>
              </a:ext>
            </a:extLst>
          </p:cNvPr>
          <p:cNvSpPr/>
          <p:nvPr/>
        </p:nvSpPr>
        <p:spPr>
          <a:xfrm>
            <a:off x="5277808" y="4369536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3157C-774B-4D7B-96C3-1425C043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FF5B99-010F-4AEB-97C7-B701D92BD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/>
              <a:t>RNN</a:t>
            </a:r>
            <a:r>
              <a:rPr lang="ko-KR" altLang="en-US"/>
              <a:t>에서 과거 기억</a:t>
            </a:r>
            <a:r>
              <a:rPr lang="en-US" altLang="ko-KR"/>
              <a:t>: </a:t>
            </a:r>
            <a:r>
              <a:rPr lang="ko-KR" altLang="en-US"/>
              <a:t>메모리</a:t>
            </a:r>
            <a:r>
              <a:rPr lang="en-US" altLang="ko-KR"/>
              <a:t>(state) </a:t>
            </a:r>
            <a:r>
              <a:rPr lang="ko-KR" altLang="en-US"/>
              <a:t>및 업데이트 </a:t>
            </a:r>
            <a:endParaRPr lang="ko-KR" altLang="en-US" dirty="0"/>
          </a:p>
        </p:txBody>
      </p:sp>
      <p:pic>
        <p:nvPicPr>
          <p:cNvPr id="1026" name="Picture 2" descr="https://miro.medium.com/v2/resize:fit:1400/0*pfDZQ6GIiZ0MGHjG.jpeg">
            <a:extLst>
              <a:ext uri="{FF2B5EF4-FFF2-40B4-BE49-F238E27FC236}">
                <a16:creationId xmlns:a16="http://schemas.microsoft.com/office/drawing/2014/main" id="{7B249DCB-4717-44D5-AAAC-BAB94E6C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56" y="1381795"/>
            <a:ext cx="8774751" cy="367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DE6DF-1BCB-4568-A7EE-BEFA87048CF2}"/>
              </a:ext>
            </a:extLst>
          </p:cNvPr>
          <p:cNvSpPr/>
          <p:nvPr/>
        </p:nvSpPr>
        <p:spPr>
          <a:xfrm>
            <a:off x="619540" y="5749644"/>
            <a:ext cx="1024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(source)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https://towardsdatascience.com/the-exploding-and-vanishing-gradients-problem-in-time-series-6b87d558d22</a:t>
            </a:r>
          </a:p>
        </p:txBody>
      </p:sp>
    </p:spTree>
    <p:extLst>
      <p:ext uri="{BB962C8B-B14F-4D97-AF65-F5344CB8AC3E}">
        <p14:creationId xmlns:p14="http://schemas.microsoft.com/office/powerpoint/2010/main" val="334586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A3157C-774B-4D7B-96C3-1425C043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FF5B99-010F-4AEB-97C7-B701D92B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RNN</a:t>
            </a:r>
            <a:r>
              <a:rPr lang="ko-KR" altLang="en-US" dirty="0"/>
              <a:t>에서 발생할 수 있는 두 가지 주요 문제</a:t>
            </a:r>
            <a:endParaRPr lang="en-US" altLang="ko-KR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187807D-5AB6-4E3A-9544-22E919D1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기억에 대한 </a:t>
            </a:r>
            <a:r>
              <a:rPr lang="ko-KR" altLang="en-US" dirty="0" err="1"/>
              <a:t>편미분을</a:t>
            </a:r>
            <a:r>
              <a:rPr lang="ko-KR" altLang="en-US" dirty="0"/>
              <a:t> 시간에 대하여 진행하며</a:t>
            </a:r>
            <a:r>
              <a:rPr lang="en-US" altLang="ko-KR" dirty="0"/>
              <a:t>, </a:t>
            </a:r>
            <a:r>
              <a:rPr lang="ko-KR" altLang="en-US" dirty="0"/>
              <a:t>이 값을 계속 곱하는 연산을 할 때 생기는 문제점</a:t>
            </a:r>
            <a:endParaRPr lang="en-US" altLang="ko-KR" b="1" dirty="0"/>
          </a:p>
          <a:p>
            <a:pPr lvl="1"/>
            <a:r>
              <a:rPr lang="en-US" altLang="ko-KR" b="1" dirty="0"/>
              <a:t>Exploding Gradients</a:t>
            </a:r>
            <a:r>
              <a:rPr lang="ko-KR" altLang="en-US" dirty="0"/>
              <a:t>는 반복되는 기울기 계산과 관련된 많은 값이 </a:t>
            </a:r>
            <a:r>
              <a:rPr lang="en-US" altLang="ko-KR" dirty="0"/>
              <a:t>1</a:t>
            </a:r>
            <a:r>
              <a:rPr lang="ko-KR" altLang="en-US" dirty="0"/>
              <a:t>보다 클 때 이 문제를 폭발 기울기라고 합니다</a:t>
            </a:r>
            <a:endParaRPr lang="en-US" altLang="ko-KR" dirty="0"/>
          </a:p>
          <a:p>
            <a:pPr lvl="1"/>
            <a:r>
              <a:rPr lang="en-US" altLang="ko-KR" b="1" dirty="0"/>
              <a:t>Vanishing Gradients</a:t>
            </a:r>
            <a:r>
              <a:rPr lang="ko-KR" altLang="en-US" dirty="0"/>
              <a:t>는 반복되는 </a:t>
            </a:r>
            <a:r>
              <a:rPr lang="ko-KR" altLang="en-US" dirty="0" err="1"/>
              <a:t>그래디언트</a:t>
            </a:r>
            <a:r>
              <a:rPr lang="ko-KR" altLang="en-US" dirty="0"/>
              <a:t> 계산 값이 너무 작거나 </a:t>
            </a:r>
            <a:r>
              <a:rPr lang="en-US" altLang="ko-KR" dirty="0"/>
              <a:t>1</a:t>
            </a:r>
            <a:r>
              <a:rPr lang="ko-KR" altLang="en-US" dirty="0"/>
              <a:t>보다 작을 때 발생합니다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F615E9-40A2-4C72-A287-AFBF61C81386}"/>
              </a:ext>
            </a:extLst>
          </p:cNvPr>
          <p:cNvGrpSpPr/>
          <p:nvPr/>
        </p:nvGrpSpPr>
        <p:grpSpPr>
          <a:xfrm>
            <a:off x="1573170" y="1989469"/>
            <a:ext cx="7279270" cy="3442242"/>
            <a:chOff x="1296769" y="983047"/>
            <a:chExt cx="7279270" cy="3442242"/>
          </a:xfrm>
        </p:grpSpPr>
        <p:pic>
          <p:nvPicPr>
            <p:cNvPr id="5122" name="Picture 2" descr="https://miro.medium.com/v2/resize:fit:1400/0*ET_iHvyIb0eNBzD9.jpeg">
              <a:extLst>
                <a:ext uri="{FF2B5EF4-FFF2-40B4-BE49-F238E27FC236}">
                  <a16:creationId xmlns:a16="http://schemas.microsoft.com/office/drawing/2014/main" id="{EA490F61-FC6B-4B1F-95F1-170F8A9B2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970" y="983047"/>
              <a:ext cx="5257900" cy="237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50D4D5-938F-4D7E-9868-F047ED0484F1}"/>
                </a:ext>
              </a:extLst>
            </p:cNvPr>
            <p:cNvSpPr/>
            <p:nvPr/>
          </p:nvSpPr>
          <p:spPr>
            <a:xfrm>
              <a:off x="2480039" y="350195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Truncated backpropagation through time (TBPTT)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Long short-term memory (LSTM) 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dirty="0">
                  <a:solidFill>
                    <a:srgbClr val="00B0F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Gradient Clipping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EB76B447-091A-4DDF-918F-905CB5DAAFEB}"/>
                </a:ext>
              </a:extLst>
            </p:cNvPr>
            <p:cNvCxnSpPr>
              <a:cxnSpLocks/>
              <a:stCxn id="5122" idx="1"/>
              <a:endCxn id="3" idx="1"/>
            </p:cNvCxnSpPr>
            <p:nvPr/>
          </p:nvCxnSpPr>
          <p:spPr>
            <a:xfrm rot="10800000" flipH="1" flipV="1">
              <a:off x="2288969" y="2169840"/>
              <a:ext cx="191069" cy="1793784"/>
            </a:xfrm>
            <a:prstGeom prst="bentConnector3">
              <a:avLst>
                <a:gd name="adj1" fmla="val -641071"/>
              </a:avLst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3837F0-2A2E-41E3-8301-0BBDBC85505B}"/>
                </a:ext>
              </a:extLst>
            </p:cNvPr>
            <p:cNvSpPr txBox="1"/>
            <p:nvPr/>
          </p:nvSpPr>
          <p:spPr>
            <a:xfrm>
              <a:off x="1296769" y="3290104"/>
              <a:ext cx="1087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Solutions</a:t>
              </a:r>
              <a:endParaRPr lang="ko-KR" altLang="en-US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60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6794C6-13BE-411A-85AD-2653332C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9D02EE-659E-4898-BEA7-25C685CC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해결하고자 하는 문제 유형에 따른 </a:t>
            </a:r>
            <a:r>
              <a:rPr lang="en-US" altLang="ko-KR" dirty="0"/>
              <a:t>RNN </a:t>
            </a:r>
            <a:r>
              <a:rPr lang="ko-KR" altLang="en-US" dirty="0"/>
              <a:t>아키텍처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E56BA6-CE47-4DD5-820B-BC7D3730F8E3}"/>
              </a:ext>
            </a:extLst>
          </p:cNvPr>
          <p:cNvGrpSpPr/>
          <p:nvPr/>
        </p:nvGrpSpPr>
        <p:grpSpPr>
          <a:xfrm>
            <a:off x="688404" y="905142"/>
            <a:ext cx="10480479" cy="5089258"/>
            <a:chOff x="685668" y="903939"/>
            <a:chExt cx="10725762" cy="5193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AA5F3C-FADE-496B-B860-3DA46E099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815"/>
            <a:stretch/>
          </p:blipFill>
          <p:spPr>
            <a:xfrm>
              <a:off x="805278" y="2630228"/>
              <a:ext cx="10581443" cy="34671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8A6305-2B14-4BF1-BFB1-5E47231FC622}"/>
                </a:ext>
              </a:extLst>
            </p:cNvPr>
            <p:cNvSpPr txBox="1"/>
            <p:nvPr/>
          </p:nvSpPr>
          <p:spPr>
            <a:xfrm>
              <a:off x="3920200" y="954077"/>
              <a:ext cx="2806142" cy="59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Sentiment Classification</a:t>
              </a:r>
            </a:p>
            <a:p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(Seq of words </a:t>
              </a:r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sentiment)</a:t>
              </a:r>
              <a:endParaRPr lang="ko-KR" altLang="en-US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C9B38-49B0-46E7-973C-4B182720F5AE}"/>
                </a:ext>
              </a:extLst>
            </p:cNvPr>
            <p:cNvSpPr txBox="1"/>
            <p:nvPr/>
          </p:nvSpPr>
          <p:spPr>
            <a:xfrm>
              <a:off x="6373514" y="1686272"/>
              <a:ext cx="3052876" cy="59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Translation</a:t>
              </a:r>
            </a:p>
            <a:p>
              <a:pPr algn="ctr"/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(Seq of words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seq of words)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AE1A84-EE01-4C64-A74A-2A4899D4334E}"/>
                </a:ext>
              </a:extLst>
            </p:cNvPr>
            <p:cNvSpPr txBox="1"/>
            <p:nvPr/>
          </p:nvSpPr>
          <p:spPr>
            <a:xfrm>
              <a:off x="9382541" y="972215"/>
              <a:ext cx="2028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Video classification </a:t>
              </a:r>
            </a:p>
            <a:p>
              <a:r>
                <a:rPr lang="en-US" altLang="ko-KR" dirty="0"/>
                <a:t>on frame level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8E22E6-5BFD-41AF-9B15-99CAD6371E07}"/>
                </a:ext>
              </a:extLst>
            </p:cNvPr>
            <p:cNvSpPr txBox="1"/>
            <p:nvPr/>
          </p:nvSpPr>
          <p:spPr>
            <a:xfrm>
              <a:off x="2160540" y="1717218"/>
              <a:ext cx="2444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Image Captioning</a:t>
              </a:r>
            </a:p>
            <a:p>
              <a:r>
                <a:rPr lang="en-US" altLang="ko-KR" dirty="0">
                  <a:sym typeface="Wingdings" panose="05000000000000000000" pitchFamily="2" charset="2"/>
                </a:rPr>
                <a:t>(image seq of words)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09FC97-D801-4BA8-AEDC-11BD40923135}"/>
                </a:ext>
              </a:extLst>
            </p:cNvPr>
            <p:cNvSpPr txBox="1"/>
            <p:nvPr/>
          </p:nvSpPr>
          <p:spPr>
            <a:xfrm>
              <a:off x="685668" y="903939"/>
              <a:ext cx="16721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Vanilla</a:t>
              </a:r>
            </a:p>
            <a:p>
              <a:r>
                <a:rPr lang="en-US" altLang="ko-KR" dirty="0"/>
                <a:t>Neural Network</a:t>
              </a:r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0D57383-2727-4E79-87B7-846F55F57F5A}"/>
                </a:ext>
              </a:extLst>
            </p:cNvPr>
            <p:cNvSpPr/>
            <p:nvPr/>
          </p:nvSpPr>
          <p:spPr>
            <a:xfrm>
              <a:off x="805278" y="2743200"/>
              <a:ext cx="143296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0AB401C-FD66-40AB-BFB3-98EE9F267BAE}"/>
                </a:ext>
              </a:extLst>
            </p:cNvPr>
            <p:cNvSpPr/>
            <p:nvPr/>
          </p:nvSpPr>
          <p:spPr>
            <a:xfrm>
              <a:off x="2552095" y="2743200"/>
              <a:ext cx="168244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8352C32-605B-4BDD-BFBE-810BECDC37A4}"/>
                </a:ext>
              </a:extLst>
            </p:cNvPr>
            <p:cNvSpPr/>
            <p:nvPr/>
          </p:nvSpPr>
          <p:spPr>
            <a:xfrm>
              <a:off x="4490645" y="2743200"/>
              <a:ext cx="1682448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0C0F33E-6336-4B80-ABBC-1C9EB84708A9}"/>
                </a:ext>
              </a:extLst>
            </p:cNvPr>
            <p:cNvSpPr/>
            <p:nvPr/>
          </p:nvSpPr>
          <p:spPr>
            <a:xfrm>
              <a:off x="6967722" y="2737336"/>
              <a:ext cx="1882364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A389E7F-42D4-49F3-9A74-54F64F75BD82}"/>
                </a:ext>
              </a:extLst>
            </p:cNvPr>
            <p:cNvSpPr/>
            <p:nvPr/>
          </p:nvSpPr>
          <p:spPr>
            <a:xfrm>
              <a:off x="9455805" y="2737336"/>
              <a:ext cx="1882364" cy="4237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34A5EC3-70A7-4896-A22F-D86E73EAC0AF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1521762" y="1550270"/>
              <a:ext cx="0" cy="1192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F1A224-5E49-4486-9E4E-F476DC6B6CAC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3382606" y="2363549"/>
              <a:ext cx="10713" cy="379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6C7DA70-7EA2-4518-98C3-DAFC0261D3C1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flipH="1" flipV="1">
              <a:off x="5323271" y="1550820"/>
              <a:ext cx="8599" cy="1192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9495329-64D1-4033-AFEE-F95E7AA9BD14}"/>
                </a:ext>
              </a:extLst>
            </p:cNvPr>
            <p:cNvCxnSpPr>
              <a:cxnSpLocks/>
              <a:stCxn id="14" idx="0"/>
              <a:endCxn id="6" idx="2"/>
            </p:cNvCxnSpPr>
            <p:nvPr/>
          </p:nvCxnSpPr>
          <p:spPr>
            <a:xfrm flipH="1" flipV="1">
              <a:off x="7899953" y="2283016"/>
              <a:ext cx="8952" cy="45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52949CF-0DD6-42E4-8E68-7EAEBA5C1BDD}"/>
                </a:ext>
              </a:extLst>
            </p:cNvPr>
            <p:cNvCxnSpPr>
              <a:cxnSpLocks/>
              <a:stCxn id="15" idx="0"/>
              <a:endCxn id="7" idx="2"/>
            </p:cNvCxnSpPr>
            <p:nvPr/>
          </p:nvCxnSpPr>
          <p:spPr>
            <a:xfrm flipH="1" flipV="1">
              <a:off x="10396986" y="1618546"/>
              <a:ext cx="1" cy="1118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EB356-92A6-4C5D-BFD6-861B4EC73E4F}"/>
              </a:ext>
            </a:extLst>
          </p:cNvPr>
          <p:cNvSpPr/>
          <p:nvPr/>
        </p:nvSpPr>
        <p:spPr>
          <a:xfrm>
            <a:off x="3053999" y="6389526"/>
            <a:ext cx="552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185949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5E7B98-D448-4A46-AF51-DB99F97E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1A5A7FE-6908-44E4-80F2-71DCDF4AA9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가장 단수한 형태의 </a:t>
            </a:r>
            <a:r>
              <a:rPr lang="en-US" altLang="ko-KR"/>
              <a:t>RNN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F2BFB-CBCC-4DC2-B00A-36570642987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가장 단순한 </a:t>
            </a:r>
            <a:r>
              <a:rPr lang="en-US" altLang="ko-KR"/>
              <a:t>RNN</a:t>
            </a:r>
            <a:r>
              <a:rPr lang="ko-KR" altLang="en-US"/>
              <a:t>인 바닐라</a:t>
            </a:r>
            <a:r>
              <a:rPr lang="en-US" altLang="ko-KR"/>
              <a:t>(Vanilla) RNN</a:t>
            </a:r>
            <a:r>
              <a:rPr lang="ko-KR" altLang="en-US"/>
              <a:t>의 한계점</a:t>
            </a:r>
            <a:endParaRPr lang="en-US" altLang="ko-KR"/>
          </a:p>
          <a:p>
            <a:pPr lvl="1"/>
            <a:r>
              <a:rPr lang="ko-KR" altLang="en-US" b="1"/>
              <a:t>시퀀스 길이가 길어질 수록 앞의 정보가 뒤로 충분히 전달되지 못하는 ‘장기 의존성 문제’를 갖고 있다</a:t>
            </a:r>
            <a:r>
              <a:rPr lang="en-US" altLang="ko-KR" b="1"/>
              <a:t>.</a:t>
            </a:r>
          </a:p>
          <a:p>
            <a:pPr lvl="1"/>
            <a:r>
              <a:rPr lang="ko-KR" altLang="en-US" b="1"/>
              <a:t>정보량은 시간이 갈수록 점점 소실되는 것을 색의 얕아짐으로 표현</a:t>
            </a:r>
            <a:endParaRPr lang="en-US" altLang="ko-KR" b="1"/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F39D7-40DD-4F41-838B-87B7D29B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306" y="2881270"/>
            <a:ext cx="4784784" cy="28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F77BAF-47B8-4688-B83B-03E1F3DF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51" y="2881270"/>
            <a:ext cx="3848637" cy="309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E335E-73AC-4B95-BB34-4A44BB367C67}"/>
              </a:ext>
            </a:extLst>
          </p:cNvPr>
          <p:cNvSpPr txBox="1"/>
          <p:nvPr/>
        </p:nvSpPr>
        <p:spPr>
          <a:xfrm>
            <a:off x="1798654" y="2400803"/>
            <a:ext cx="1905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r>
              <a:rPr lang="ko-KR" altLang="en-US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내부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7366C-7DE5-494A-8FED-FF3A40624E5B}"/>
              </a:ext>
            </a:extLst>
          </p:cNvPr>
          <p:cNvSpPr txBox="1"/>
          <p:nvPr/>
        </p:nvSpPr>
        <p:spPr>
          <a:xfrm>
            <a:off x="6400800" y="2438103"/>
            <a:ext cx="2886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r>
              <a:rPr lang="ko-KR" altLang="en-US" sz="16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장기의존성 문제</a:t>
            </a:r>
          </a:p>
        </p:txBody>
      </p:sp>
    </p:spTree>
    <p:extLst>
      <p:ext uri="{BB962C8B-B14F-4D97-AF65-F5344CB8AC3E}">
        <p14:creationId xmlns:p14="http://schemas.microsoft.com/office/powerpoint/2010/main" val="4039667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236A2-B227-4FBB-8E99-BFA9E7FF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550302-B171-4A6A-8605-A02F4A2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신경망용 인코딩 언어</a:t>
            </a:r>
            <a:r>
              <a:rPr lang="en-US" altLang="ko-KR" b="0"/>
              <a:t>: </a:t>
            </a:r>
            <a:r>
              <a:rPr lang="ko-KR" altLang="en-US" b="0"/>
              <a:t>임베딩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AAA712-BC9F-4482-B44B-402EB5402A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6280"/>
          <a:stretch/>
        </p:blipFill>
        <p:spPr>
          <a:xfrm>
            <a:off x="323353" y="1502675"/>
            <a:ext cx="11015663" cy="2933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92EBB9-43F3-424C-88FA-502B7EF4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619844" y="1116708"/>
            <a:ext cx="11368955" cy="1161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2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</a:t>
            </a:r>
            <a:r>
              <a:rPr lang="ko-KR" altLang="en-US" dirty="0"/>
              <a:t>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다 모델에서 </a:t>
            </a:r>
            <a:r>
              <a:rPr lang="en-US" altLang="ko-KR" dirty="0"/>
              <a:t>Teacher Forcing(</a:t>
            </a:r>
            <a:r>
              <a:rPr lang="ko-KR" altLang="en-US" dirty="0"/>
              <a:t>교사 강요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35F7D-3C49-47FE-B123-D192EF0C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909754"/>
            <a:ext cx="11545294" cy="5301738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훈련과정은 교사학습을 적용으로 </a:t>
            </a:r>
            <a:r>
              <a:rPr lang="ko-KR" altLang="en-US" dirty="0" err="1"/>
              <a:t>실제값을</a:t>
            </a:r>
            <a:r>
              <a:rPr lang="ko-KR" altLang="en-US" dirty="0"/>
              <a:t> 다음 시간의 입력으로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fontAlgn="base"/>
            <a:r>
              <a:rPr lang="ko-KR" altLang="en-US" dirty="0"/>
              <a:t>테스트과정은 교사학습을 적용하지 않고 지금 시간의 </a:t>
            </a:r>
            <a:r>
              <a:rPr lang="ko-KR" altLang="en-US" dirty="0" err="1"/>
              <a:t>예측값을</a:t>
            </a:r>
            <a:r>
              <a:rPr lang="ko-KR" altLang="en-US" dirty="0"/>
              <a:t> 다음 시간의 입력으로 사용한다</a:t>
            </a:r>
            <a:r>
              <a:rPr lang="en-US" altLang="ko-KR" dirty="0"/>
              <a:t>.  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427FD6-6679-4257-844D-95401CF4F5FC}"/>
              </a:ext>
            </a:extLst>
          </p:cNvPr>
          <p:cNvGrpSpPr/>
          <p:nvPr/>
        </p:nvGrpSpPr>
        <p:grpSpPr>
          <a:xfrm>
            <a:off x="948987" y="1908340"/>
            <a:ext cx="10541014" cy="4179890"/>
            <a:chOff x="976282" y="2031602"/>
            <a:chExt cx="10541014" cy="41798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54DFF0-9C40-47D6-BE29-905C427DEFA1}"/>
                </a:ext>
              </a:extLst>
            </p:cNvPr>
            <p:cNvGrpSpPr/>
            <p:nvPr/>
          </p:nvGrpSpPr>
          <p:grpSpPr>
            <a:xfrm>
              <a:off x="6908582" y="2567221"/>
              <a:ext cx="4608714" cy="3308821"/>
              <a:chOff x="6957747" y="3067619"/>
              <a:chExt cx="4608714" cy="330882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7747" y="3067619"/>
                <a:ext cx="4608714" cy="3308821"/>
              </a:xfrm>
              <a:prstGeom prst="rect">
                <a:avLst/>
              </a:prstGeom>
            </p:spPr>
          </p:pic>
          <p:cxnSp>
            <p:nvCxnSpPr>
              <p:cNvPr id="5" name="직선 화살표 연결선 4"/>
              <p:cNvCxnSpPr>
                <a:cxnSpLocks/>
              </p:cNvCxnSpPr>
              <p:nvPr/>
            </p:nvCxnSpPr>
            <p:spPr>
              <a:xfrm>
                <a:off x="759380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/>
              <p:cNvCxnSpPr>
                <a:cxnSpLocks/>
              </p:cNvCxnSpPr>
              <p:nvPr/>
            </p:nvCxnSpPr>
            <p:spPr>
              <a:xfrm>
                <a:off x="859623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>
                <a:cxnSpLocks/>
              </p:cNvCxnSpPr>
              <p:nvPr/>
            </p:nvCxnSpPr>
            <p:spPr>
              <a:xfrm>
                <a:off x="9598667" y="3314700"/>
                <a:ext cx="801554" cy="2811555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282" y="2455225"/>
              <a:ext cx="4579938" cy="328816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719792" y="4495800"/>
              <a:ext cx="647700" cy="5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00715" y="2049619"/>
              <a:ext cx="3646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훈련과정에서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Teacher forcing 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적용한다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6BC6D-D040-4137-AE35-80C1339FDC19}"/>
                </a:ext>
              </a:extLst>
            </p:cNvPr>
            <p:cNvSpPr txBox="1"/>
            <p:nvPr/>
          </p:nvSpPr>
          <p:spPr>
            <a:xfrm>
              <a:off x="6806224" y="2031602"/>
              <a:ext cx="4521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과정에서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Teacher forcing 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적용하지 않는다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20BE8C-2AD8-412B-AABF-B6A68A506E55}"/>
                </a:ext>
              </a:extLst>
            </p:cNvPr>
            <p:cNvSpPr/>
            <p:nvPr/>
          </p:nvSpPr>
          <p:spPr>
            <a:xfrm>
              <a:off x="7818755" y="5872938"/>
              <a:ext cx="11528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예측값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사용</a:t>
              </a: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B7751A-1208-4CB0-971C-366E94A6B31F}"/>
                </a:ext>
              </a:extLst>
            </p:cNvPr>
            <p:cNvSpPr/>
            <p:nvPr/>
          </p:nvSpPr>
          <p:spPr>
            <a:xfrm>
              <a:off x="1958025" y="5791615"/>
              <a:ext cx="1151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실제값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사용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48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F0414A-B22E-4B37-AF16-06CFB67B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37703BD-16E3-43D2-B290-0F986869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Teacher Forcing </a:t>
            </a:r>
            <a:endParaRPr lang="ko-KR" altLang="en-US" dirty="0"/>
          </a:p>
        </p:txBody>
      </p:sp>
      <p:pic>
        <p:nvPicPr>
          <p:cNvPr id="5" name="Picture 2" descr="https://miro.medium.com/max/463/1*U3d8D_GnfW13Y3nDgvwJSw.png">
            <a:extLst>
              <a:ext uri="{FF2B5EF4-FFF2-40B4-BE49-F238E27FC236}">
                <a16:creationId xmlns:a16="http://schemas.microsoft.com/office/drawing/2014/main" id="{78E07CD0-A694-40E6-A8CA-8ACAA742B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37"/>
          <a:stretch/>
        </p:blipFill>
        <p:spPr bwMode="auto">
          <a:xfrm>
            <a:off x="6388178" y="1335455"/>
            <a:ext cx="4768868" cy="349247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iro.medium.com/max/463/1*U3d8D_GnfW13Y3nDgvwJSw.png">
            <a:extLst>
              <a:ext uri="{FF2B5EF4-FFF2-40B4-BE49-F238E27FC236}">
                <a16:creationId xmlns:a16="http://schemas.microsoft.com/office/drawing/2014/main" id="{AC1E8BE4-A9ED-4E26-9606-7773EB183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578" r="-6428"/>
          <a:stretch/>
        </p:blipFill>
        <p:spPr bwMode="auto">
          <a:xfrm>
            <a:off x="632419" y="1096617"/>
            <a:ext cx="5347575" cy="494125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9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398DC4-14E8-4C62-8EEE-96D739B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</a:t>
            </a:r>
            <a:r>
              <a:rPr lang="ko-KR" altLang="en-US" dirty="0"/>
              <a:t> </a:t>
            </a:r>
            <a:r>
              <a:rPr lang="en-US" altLang="ko-KR" dirty="0"/>
              <a:t>08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/>
            </a:br>
            <a:r>
              <a:rPr lang="en-US" altLang="ko-KR"/>
              <a:t>RNN</a:t>
            </a:r>
            <a:r>
              <a:rPr lang="ko-KR" altLang="en-US"/>
              <a:t>을 이용한 텍스트 생성 모델 실습 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9D344-1366-42CC-B9C6-869CA2F5C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</a:t>
            </a:r>
            <a:r>
              <a:rPr lang="ko-KR" altLang="en-US" dirty="0"/>
              <a:t>언어모델로 다음 단어 예측하기 </a:t>
            </a:r>
            <a:r>
              <a:rPr lang="en-US" altLang="ko-KR" dirty="0"/>
              <a:t>(1/2)</a:t>
            </a:r>
            <a:r>
              <a:rPr lang="ko-KR" altLang="en-US" dirty="0"/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4B5799-D6AA-41E5-839F-C6032E6230E3}"/>
              </a:ext>
            </a:extLst>
          </p:cNvPr>
          <p:cNvGrpSpPr/>
          <p:nvPr/>
        </p:nvGrpSpPr>
        <p:grpSpPr>
          <a:xfrm>
            <a:off x="1640728" y="1058321"/>
            <a:ext cx="9564084" cy="4841865"/>
            <a:chOff x="1640728" y="1058321"/>
            <a:chExt cx="9564084" cy="48418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64" y="1058321"/>
              <a:ext cx="7361110" cy="48418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FF31A4-3817-49E0-851D-8CF5A6378F09}"/>
                </a:ext>
              </a:extLst>
            </p:cNvPr>
            <p:cNvSpPr txBox="1"/>
            <p:nvPr/>
          </p:nvSpPr>
          <p:spPr>
            <a:xfrm>
              <a:off x="1640728" y="4767546"/>
              <a:ext cx="1682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벡터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(256)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00F097-A8EE-4CE1-9476-B8694F8AC8EE}"/>
                </a:ext>
              </a:extLst>
            </p:cNvPr>
            <p:cNvSpPr/>
            <p:nvPr/>
          </p:nvSpPr>
          <p:spPr>
            <a:xfrm>
              <a:off x="4048845" y="3556198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6BDF40-B7CA-4617-B07E-AD99272E91DE}"/>
                </a:ext>
              </a:extLst>
            </p:cNvPr>
            <p:cNvSpPr/>
            <p:nvPr/>
          </p:nvSpPr>
          <p:spPr>
            <a:xfrm>
              <a:off x="5167962" y="3556198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F25EDE-9F29-4710-842C-AC5E8D3D4476}"/>
                </a:ext>
              </a:extLst>
            </p:cNvPr>
            <p:cNvSpPr/>
            <p:nvPr/>
          </p:nvSpPr>
          <p:spPr>
            <a:xfrm>
              <a:off x="6268323" y="354314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E7BA46-AB2D-4242-9A94-15A90C45926B}"/>
                </a:ext>
              </a:extLst>
            </p:cNvPr>
            <p:cNvSpPr/>
            <p:nvPr/>
          </p:nvSpPr>
          <p:spPr>
            <a:xfrm>
              <a:off x="7404519" y="354314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C88C2E-64DE-4F13-AF64-7382AD604844}"/>
                </a:ext>
              </a:extLst>
            </p:cNvPr>
            <p:cNvSpPr txBox="1"/>
            <p:nvPr/>
          </p:nvSpPr>
          <p:spPr>
            <a:xfrm>
              <a:off x="1668023" y="3479254"/>
              <a:ext cx="2030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은닉상태 뉴런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(64)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52F7D-EF23-4B81-8153-0286034D154B}"/>
                </a:ext>
              </a:extLst>
            </p:cNvPr>
            <p:cNvSpPr txBox="1"/>
            <p:nvPr/>
          </p:nvSpPr>
          <p:spPr>
            <a:xfrm>
              <a:off x="1640728" y="2250333"/>
              <a:ext cx="1573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Softmax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적용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55986-E3C0-4CB4-BEC6-AECC587355C0}"/>
                </a:ext>
              </a:extLst>
            </p:cNvPr>
            <p:cNvSpPr txBox="1"/>
            <p:nvPr/>
          </p:nvSpPr>
          <p:spPr>
            <a:xfrm>
              <a:off x="1668023" y="2835108"/>
              <a:ext cx="2163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층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 개수 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(3000</a:t>
              </a:r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r>
                <a:rPr lang="en-US" altLang="ko-KR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  <a:endParaRPr lang="ko-KR" altLang="en-US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00A7C3-9DCF-4A40-8F06-D9B798EA8407}"/>
                </a:ext>
              </a:extLst>
            </p:cNvPr>
            <p:cNvSpPr txBox="1"/>
            <p:nvPr/>
          </p:nvSpPr>
          <p:spPr>
            <a:xfrm>
              <a:off x="9631492" y="2409331"/>
              <a:ext cx="1573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손실함수 최적화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49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619844" y="1116708"/>
            <a:ext cx="11368955" cy="1161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2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</a:t>
            </a:r>
            <a:r>
              <a:rPr lang="ko-KR" altLang="en-US" dirty="0"/>
              <a:t>언어모델로 다음 단어 예측하기 </a:t>
            </a:r>
            <a:r>
              <a:rPr lang="en-US" altLang="ko-KR" dirty="0"/>
              <a:t>(2/2)</a:t>
            </a:r>
            <a:r>
              <a:rPr lang="ko-KR" altLang="en-US" dirty="0"/>
              <a:t> 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36EFE3-AD3A-43D6-88E2-8F358D5C17F0}"/>
              </a:ext>
            </a:extLst>
          </p:cNvPr>
          <p:cNvSpPr/>
          <p:nvPr/>
        </p:nvSpPr>
        <p:spPr>
          <a:xfrm>
            <a:off x="1621439" y="881384"/>
            <a:ext cx="869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예제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timestep=4</a:t>
            </a:r>
            <a:r>
              <a:rPr lang="ko-KR" altLang="en-US" sz="24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일때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입력 단어인 ‘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fat’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</a:t>
            </a:r>
            <a:r>
              <a:rPr lang="en-US" altLang="ko-KR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‘cat’</a:t>
            </a:r>
            <a:r>
              <a:rPr lang="ko-KR" altLang="en-US" sz="2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예측하는 과정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4A2627-09D6-4422-B1AC-6F2006443519}"/>
              </a:ext>
            </a:extLst>
          </p:cNvPr>
          <p:cNvGrpSpPr/>
          <p:nvPr/>
        </p:nvGrpSpPr>
        <p:grpSpPr>
          <a:xfrm>
            <a:off x="891311" y="1617750"/>
            <a:ext cx="9871797" cy="4233982"/>
            <a:chOff x="891311" y="1617750"/>
            <a:chExt cx="9871797" cy="423398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6BE4A8A-4904-45D3-9179-F812E2C047E1}"/>
                </a:ext>
              </a:extLst>
            </p:cNvPr>
            <p:cNvGrpSpPr/>
            <p:nvPr/>
          </p:nvGrpSpPr>
          <p:grpSpPr>
            <a:xfrm>
              <a:off x="891311" y="2231736"/>
              <a:ext cx="9871797" cy="3619996"/>
              <a:chOff x="891311" y="2231736"/>
              <a:chExt cx="9871797" cy="36199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311" y="2231736"/>
                <a:ext cx="9871797" cy="287655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0344E0-060C-4040-8054-4B141DC28D3C}"/>
                  </a:ext>
                </a:extLst>
              </p:cNvPr>
              <p:cNvSpPr txBox="1"/>
              <p:nvPr/>
            </p:nvSpPr>
            <p:spPr>
              <a:xfrm>
                <a:off x="1306836" y="5280366"/>
                <a:ext cx="6292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‘fat’</a:t>
                </a:r>
                <a:endPara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9EAF8-1E99-4D15-970A-4969DDEFB5AB}"/>
                  </a:ext>
                </a:extLst>
              </p:cNvPr>
              <p:cNvSpPr txBox="1"/>
              <p:nvPr/>
            </p:nvSpPr>
            <p:spPr>
              <a:xfrm>
                <a:off x="9746902" y="5451622"/>
                <a:ext cx="651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‘cat’</a:t>
                </a:r>
                <a:endParaRPr lang="ko-KR" altLang="en-US" sz="20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CBE79F-0748-4D09-BAFD-BABFB8FE28BA}"/>
                </a:ext>
              </a:extLst>
            </p:cNvPr>
            <p:cNvSpPr/>
            <p:nvPr/>
          </p:nvSpPr>
          <p:spPr>
            <a:xfrm>
              <a:off x="1020154" y="1617750"/>
              <a:ext cx="1202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nlp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정수인코딩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C9F9A-EC29-4DFD-A54C-2A2A8218F32C}"/>
                </a:ext>
              </a:extLst>
            </p:cNvPr>
            <p:cNvSpPr/>
            <p:nvPr/>
          </p:nvSpPr>
          <p:spPr>
            <a:xfrm>
              <a:off x="2748305" y="1617750"/>
              <a:ext cx="12025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nlp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단어임베딩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1C799B-F816-4E2A-84E4-03C6A0A869FA}"/>
                </a:ext>
              </a:extLst>
            </p:cNvPr>
            <p:cNvSpPr/>
            <p:nvPr/>
          </p:nvSpPr>
          <p:spPr>
            <a:xfrm>
              <a:off x="5420127" y="1639110"/>
              <a:ext cx="14681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hidden state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1164E4-D6CE-45AA-B444-7CAE29A0DAB9}"/>
                </a:ext>
              </a:extLst>
            </p:cNvPr>
            <p:cNvSpPr/>
            <p:nvPr/>
          </p:nvSpPr>
          <p:spPr>
            <a:xfrm>
              <a:off x="7020498" y="1631796"/>
              <a:ext cx="17475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dnn</a:t>
              </a:r>
              <a:endParaRPr lang="en-US" altLang="ko-KR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분류기 라벨 개수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936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6A3B061-6543-4978-868F-7948EAB8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 07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순환 상태 이해 및 </a:t>
            </a:r>
            <a:r>
              <a:rPr lang="en-US" altLang="ko-KR" dirty="0"/>
              <a:t>RNN </a:t>
            </a:r>
            <a:r>
              <a:rPr lang="ko-KR" altLang="en-US" dirty="0"/>
              <a:t>모델 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1EE7F7-1116-4066-8C67-422B894E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5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8E5F5-4E6B-4AA6-855F-2CBEDA87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36E84-17BE-4AFA-9AA9-D21D1392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 RNN Character-level language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A8D20-125B-4484-8DB2-A1265F29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알파벳만 있다고 가정하자</a:t>
            </a:r>
            <a:r>
              <a:rPr lang="en-US" altLang="ko-KR" dirty="0"/>
              <a:t>. “hell”: [</a:t>
            </a:r>
            <a:r>
              <a:rPr lang="en-US" altLang="ko-KR" dirty="0" err="1"/>
              <a:t>h,e,l,o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One-hot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  <a:r>
              <a:rPr lang="ko-KR" altLang="en-US" dirty="0"/>
              <a:t>을 글자를 표현</a:t>
            </a:r>
            <a:endParaRPr lang="en-US" altLang="ko-KR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F4AB2AF2-3C52-4455-9FA5-4D546612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761192" y="1764919"/>
            <a:ext cx="5525954" cy="4211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99CC7-EFD8-43C0-AD1E-BEFD63DE0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29"/>
          <a:stretch/>
        </p:blipFill>
        <p:spPr>
          <a:xfrm>
            <a:off x="6724985" y="821709"/>
            <a:ext cx="506433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49AFF-458C-47D8-AAB4-D24C0AA1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1265C8C-7EDA-4221-A08F-0635059B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</a:t>
            </a:r>
            <a:r>
              <a:rPr lang="ko-KR" altLang="en-US"/>
              <a:t>적용 예제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E553F6-E731-4BDB-BBDF-5046CA6D7AAC}"/>
              </a:ext>
            </a:extLst>
          </p:cNvPr>
          <p:cNvGrpSpPr/>
          <p:nvPr/>
        </p:nvGrpSpPr>
        <p:grpSpPr>
          <a:xfrm>
            <a:off x="903725" y="810536"/>
            <a:ext cx="9963058" cy="5352324"/>
            <a:chOff x="903725" y="810536"/>
            <a:chExt cx="9963058" cy="53523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2513AD-4A04-419A-ACAD-6017658A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3725" y="810536"/>
              <a:ext cx="3609975" cy="2828925"/>
            </a:xfrm>
            <a:prstGeom prst="rect">
              <a:avLst/>
            </a:prstGeom>
          </p:spPr>
        </p:pic>
        <p:pic>
          <p:nvPicPr>
            <p:cNvPr id="7" name="Picture 2" descr="Embedding for I am Groot">
              <a:extLst>
                <a:ext uri="{FF2B5EF4-FFF2-40B4-BE49-F238E27FC236}">
                  <a16:creationId xmlns:a16="http://schemas.microsoft.com/office/drawing/2014/main" id="{49A6DB08-C2E4-4BA0-9CF3-B78408BA3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345" y="3742414"/>
              <a:ext cx="2687965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ow SimpleRNN works">
              <a:extLst>
                <a:ext uri="{FF2B5EF4-FFF2-40B4-BE49-F238E27FC236}">
                  <a16:creationId xmlns:a16="http://schemas.microsoft.com/office/drawing/2014/main" id="{4D1F5795-FD6F-4A79-A225-349165840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901" y="854286"/>
              <a:ext cx="5912882" cy="3184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6EECB9-1834-42E6-BFB7-26D3FDD3A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8001" y="4295946"/>
              <a:ext cx="4591084" cy="186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96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4D4F6-6811-4BC3-B62D-9C763CD3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263ED-66C6-4D01-869A-A08CD35E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</a:t>
            </a:r>
            <a:r>
              <a:rPr lang="ko-KR" altLang="en-US"/>
              <a:t>의 </a:t>
            </a:r>
            <a:r>
              <a:rPr lang="en-US" altLang="ko-KR"/>
              <a:t>Many-to-Many</a:t>
            </a:r>
            <a:r>
              <a:rPr lang="ko-KR" altLang="en-US"/>
              <a:t>로 수정해서 적용하자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D8C61-728C-4603-B96F-58E4633CC415}"/>
              </a:ext>
            </a:extLst>
          </p:cNvPr>
          <p:cNvSpPr/>
          <p:nvPr/>
        </p:nvSpPr>
        <p:spPr>
          <a:xfrm>
            <a:off x="607340" y="883705"/>
            <a:ext cx="6770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model.add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SimpleRNN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(4, 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input_shape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=(3, 2), </a:t>
            </a:r>
            <a:r>
              <a:rPr lang="en-US" altLang="ko-KR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return_sequences</a:t>
            </a: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=True))</a:t>
            </a:r>
            <a:endParaRPr lang="en-US" altLang="ko-KR" b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Multiple output from SimpleRNN">
            <a:extLst>
              <a:ext uri="{FF2B5EF4-FFF2-40B4-BE49-F238E27FC236}">
                <a16:creationId xmlns:a16="http://schemas.microsoft.com/office/drawing/2014/main" id="{0BE9139C-17CC-41BD-B0A8-7322188A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95" y="1426388"/>
            <a:ext cx="7972521" cy="32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65CF7A-087A-4D38-AB50-4C5C06987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9" b="41586"/>
          <a:stretch/>
        </p:blipFill>
        <p:spPr>
          <a:xfrm>
            <a:off x="390334" y="4991721"/>
            <a:ext cx="5522029" cy="1228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518AE9-AF7E-4EB7-BB9B-A14014D78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21" r="7983"/>
          <a:stretch/>
        </p:blipFill>
        <p:spPr>
          <a:xfrm>
            <a:off x="5982410" y="5026543"/>
            <a:ext cx="6286201" cy="1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6C47E-9D27-4E7E-9795-C76A51A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671D9-D595-4662-B102-8A2230C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with TimeDistributed : </a:t>
            </a:r>
            <a:r>
              <a:rPr lang="ko-KR" altLang="en-US"/>
              <a:t>엔티티 인식 </a:t>
            </a:r>
          </a:p>
        </p:txBody>
      </p:sp>
      <p:pic>
        <p:nvPicPr>
          <p:cNvPr id="7" name="Picture 2" descr="TimeDistributed Layer in Keras">
            <a:extLst>
              <a:ext uri="{FF2B5EF4-FFF2-40B4-BE49-F238E27FC236}">
                <a16:creationId xmlns:a16="http://schemas.microsoft.com/office/drawing/2014/main" id="{6B1EBA7D-86B1-41EA-908D-F58BB36B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55" y="1767960"/>
            <a:ext cx="8158463" cy="403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E97AF9-8A70-43E7-AAC6-AD9DA2F5F32C}"/>
              </a:ext>
            </a:extLst>
          </p:cNvPr>
          <p:cNvSpPr/>
          <p:nvPr/>
        </p:nvSpPr>
        <p:spPr>
          <a:xfrm>
            <a:off x="585555" y="1005869"/>
            <a:ext cx="6286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model.add(SimpleRNN(4, input_shape=(3, 2), return_sequences=True))</a:t>
            </a:r>
          </a:p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model.add(TimeDistributed(Dense(4, activation='softmax')))</a:t>
            </a:r>
            <a:endParaRPr lang="en-US" altLang="ko-KR" sz="1600" b="0">
              <a:solidFill>
                <a:srgbClr val="C00000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8" name="Picture 2" descr="Identifying entity in text">
            <a:extLst>
              <a:ext uri="{FF2B5EF4-FFF2-40B4-BE49-F238E27FC236}">
                <a16:creationId xmlns:a16="http://schemas.microsoft.com/office/drawing/2014/main" id="{DB05AEDB-D0EC-46DE-8159-6E721AEE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4" y="2495608"/>
            <a:ext cx="2459030" cy="12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1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6C47E-9D27-4E7E-9795-C76A51A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671D9-D595-4662-B102-8A2230C4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Stacking Layer : Deep but Many-to-One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EB5C-0097-487B-85EA-55D803D8EF21}"/>
              </a:ext>
            </a:extLst>
          </p:cNvPr>
          <p:cNvSpPr/>
          <p:nvPr/>
        </p:nvSpPr>
        <p:spPr>
          <a:xfrm>
            <a:off x="345163" y="852470"/>
            <a:ext cx="6333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model.add(SimpleRNN(4, input_shape=(3, 2), return_sequences=True))</a:t>
            </a:r>
          </a:p>
          <a:p>
            <a:r>
              <a:rPr lang="en-US" altLang="ko-KR" sz="1600">
                <a:solidFill>
                  <a:srgbClr val="C00000"/>
                </a:solidFill>
                <a:latin typeface="Candara" panose="020E0502030303020204" pitchFamily="34" charset="0"/>
              </a:rPr>
              <a:t>model.add(SimpleRNN(4))</a:t>
            </a:r>
            <a:endParaRPr lang="en-US" altLang="ko-KR" sz="1600" b="0">
              <a:solidFill>
                <a:srgbClr val="C00000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8" name="Picture 9" descr="Behavior of Stacked RNNs in Keras">
            <a:extLst>
              <a:ext uri="{FF2B5EF4-FFF2-40B4-BE49-F238E27FC236}">
                <a16:creationId xmlns:a16="http://schemas.microsoft.com/office/drawing/2014/main" id="{87F7A6BD-CB6A-4DF6-A037-F7AF05D56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/>
          <a:stretch/>
        </p:blipFill>
        <p:spPr bwMode="auto">
          <a:xfrm>
            <a:off x="3506944" y="1823508"/>
            <a:ext cx="7835270" cy="3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ED4545-36C8-449D-9102-710D3B980212}"/>
              </a:ext>
            </a:extLst>
          </p:cNvPr>
          <p:cNvSpPr/>
          <p:nvPr/>
        </p:nvSpPr>
        <p:spPr>
          <a:xfrm>
            <a:off x="600219" y="2087396"/>
            <a:ext cx="2597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개의 출력을 원할 경우 </a:t>
            </a:r>
            <a:r>
              <a:rPr lang="en-US" altLang="ko-KR" dirty="0" err="1"/>
              <a:t>return_sequences</a:t>
            </a:r>
            <a:r>
              <a:rPr lang="en-US" altLang="ko-KR" dirty="0"/>
              <a:t>=False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0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72CD7-951E-4634-A373-F8D6DC79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0323B18-BD09-4009-AB11-5BA648B9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생성 데이터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1709D-478F-451F-96DA-98DD78A2C9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</p:spPr>
        <p:txBody>
          <a:bodyPr/>
          <a:lstStyle/>
          <a:p>
            <a:r>
              <a:rPr lang="ko-KR" altLang="en-US" dirty="0"/>
              <a:t>다 대 일</a:t>
            </a:r>
            <a:r>
              <a:rPr lang="en-US" altLang="ko-KR" dirty="0"/>
              <a:t>(many-to-one) </a:t>
            </a:r>
            <a:r>
              <a:rPr lang="ko-KR" altLang="en-US" dirty="0"/>
              <a:t>구조의 </a:t>
            </a:r>
            <a:r>
              <a:rPr lang="en-US" altLang="ko-KR" dirty="0"/>
              <a:t>RNN</a:t>
            </a:r>
            <a:r>
              <a:rPr lang="ko-KR" altLang="en-US" dirty="0"/>
              <a:t>을 사용하여 문맥을 반영해서 텍스트를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DF3DB6-9B1C-4A3F-8798-1D1DF820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915" y="1491347"/>
            <a:ext cx="3209941" cy="43765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C7E232-0457-4B4C-A53E-58CDB47A77BE}"/>
              </a:ext>
            </a:extLst>
          </p:cNvPr>
          <p:cNvSpPr/>
          <p:nvPr/>
        </p:nvSpPr>
        <p:spPr>
          <a:xfrm>
            <a:off x="854868" y="4452661"/>
            <a:ext cx="5000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문맥을 학습할 수 있도록 전체 문장의 앞의 단어들을 전부 고려하여 학습하도록 데이터를 재구성 해보자</a:t>
            </a:r>
            <a:r>
              <a: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2C6A253-7131-4089-9573-00C39F53680C}"/>
              </a:ext>
            </a:extLst>
          </p:cNvPr>
          <p:cNvSpPr/>
          <p:nvPr/>
        </p:nvSpPr>
        <p:spPr>
          <a:xfrm rot="5400000">
            <a:off x="3009789" y="3559139"/>
            <a:ext cx="482028" cy="53233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1663CEB-948F-40D6-8078-2ADA3476EE47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5855493" y="3679622"/>
            <a:ext cx="1214422" cy="106542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8B3343-DE9A-4EDD-956F-DA6D3602270A}"/>
              </a:ext>
            </a:extLst>
          </p:cNvPr>
          <p:cNvSpPr/>
          <p:nvPr/>
        </p:nvSpPr>
        <p:spPr>
          <a:xfrm>
            <a:off x="854868" y="1881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text = 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""“</a:t>
            </a:r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경마장에 있는 말이 뛰고 있다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 </a:t>
            </a:r>
          </a:p>
          <a:p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그의 말이 법이다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 </a:t>
            </a:r>
          </a:p>
          <a:p>
            <a:r>
              <a:rPr lang="ko-KR" altLang="en-US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가는 말이 고와야 오는 말이 곱다</a:t>
            </a:r>
            <a:r>
              <a:rPr lang="en-US" altLang="ko-KR" dirty="0">
                <a:solidFill>
                  <a:srgbClr val="8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\n"""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16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7B552-D58A-48E9-B5ED-7233D33B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D674F-1FB9-4ED8-82A0-A9F7BD29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토큰화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7AC54F-58B0-4D3F-861B-D8FAC7C1693D}"/>
              </a:ext>
            </a:extLst>
          </p:cNvPr>
          <p:cNvGrpSpPr/>
          <p:nvPr/>
        </p:nvGrpSpPr>
        <p:grpSpPr>
          <a:xfrm>
            <a:off x="1257087" y="1135839"/>
            <a:ext cx="10012249" cy="4686334"/>
            <a:chOff x="1257087" y="1135839"/>
            <a:chExt cx="10012249" cy="46863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5D2EB1-808A-4FDB-9BEF-FF32F2C11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087" y="1135839"/>
              <a:ext cx="9267893" cy="468633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E67BEE-930A-4C98-923D-55800C97113D}"/>
                </a:ext>
              </a:extLst>
            </p:cNvPr>
            <p:cNvSpPr/>
            <p:nvPr/>
          </p:nvSpPr>
          <p:spPr>
            <a:xfrm>
              <a:off x="7034212" y="3538835"/>
              <a:ext cx="4210084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집합의 크기를 저장할 때는 </a:t>
              </a:r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토크나이저의 정수 인코딩은 인덱스가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부터 시작하지만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패딩을 위한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0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고려하여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+1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해줍니다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DC87E8-ABC6-4000-98B3-984C0A7BE78C}"/>
                </a:ext>
              </a:extLst>
            </p:cNvPr>
            <p:cNvSpPr/>
            <p:nvPr/>
          </p:nvSpPr>
          <p:spPr>
            <a:xfrm>
              <a:off x="7524400" y="2494240"/>
              <a:ext cx="374493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예제로 언급한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한국어 문장을 저장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F14E7E-0825-4604-AB13-24A1D849F48C}"/>
                </a:ext>
              </a:extLst>
            </p:cNvPr>
            <p:cNvSpPr/>
            <p:nvPr/>
          </p:nvSpPr>
          <p:spPr>
            <a:xfrm>
              <a:off x="7208608" y="4967618"/>
              <a:ext cx="399981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4]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단어와 단어에 부여된 정수 인덱스를 출력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226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훈련 데이터를 만들자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9D84C6-88BD-450F-8D1A-BA603BAFD4EB}"/>
              </a:ext>
            </a:extLst>
          </p:cNvPr>
          <p:cNvGrpSpPr/>
          <p:nvPr/>
        </p:nvGrpSpPr>
        <p:grpSpPr>
          <a:xfrm>
            <a:off x="393579" y="1088216"/>
            <a:ext cx="11305503" cy="4986439"/>
            <a:chOff x="393579" y="1088216"/>
            <a:chExt cx="11305503" cy="49864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630B20-C1ED-439F-8091-CEDB2F44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579" y="1088216"/>
              <a:ext cx="10134674" cy="446725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AFE2CE-AE74-4CCF-984E-1A6461186D5B}"/>
                </a:ext>
              </a:extLst>
            </p:cNvPr>
            <p:cNvSpPr/>
            <p:nvPr/>
          </p:nvSpPr>
          <p:spPr>
            <a:xfrm>
              <a:off x="6405563" y="2111722"/>
              <a:ext cx="5293519" cy="1881605"/>
            </a:xfrm>
            <a:prstGeom prst="rect">
              <a:avLst/>
            </a:prstGeom>
            <a:solidFill>
              <a:srgbClr val="FFF2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아직 레이블로 사용될 단어를 분리하지 않은 훈련 데이터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[2, 3]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경마장에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있는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해당되며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[2, 3, 1]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경마장에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있는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말이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해당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전체 훈련 데이터에 대해서 맨 우측에 있는 단어에 대해서만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레이블로 분리해야 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A079D8-C46B-48C7-9EAF-164C6DA59360}"/>
                </a:ext>
              </a:extLst>
            </p:cNvPr>
            <p:cNvSpPr/>
            <p:nvPr/>
          </p:nvSpPr>
          <p:spPr>
            <a:xfrm>
              <a:off x="2440108" y="5489880"/>
              <a:ext cx="5293519" cy="584775"/>
            </a:xfrm>
            <a:prstGeom prst="rect">
              <a:avLst/>
            </a:prstGeom>
            <a:solidFill>
              <a:schemeClr val="accent4">
                <a:alpha val="21961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전체 샘플에 대해서 길이를 일치시켜 줍니다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가장 긴 샘플의 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길이를 기준으로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[8, 1, 9, 10, 1, 11]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길이는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6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54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 이후 데이터를 훈련과 테스트로 분리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1137C4-7500-4D7A-A85B-E84FDC249DB2}"/>
              </a:ext>
            </a:extLst>
          </p:cNvPr>
          <p:cNvGrpSpPr/>
          <p:nvPr/>
        </p:nvGrpSpPr>
        <p:grpSpPr>
          <a:xfrm>
            <a:off x="522081" y="969167"/>
            <a:ext cx="11334901" cy="5258220"/>
            <a:chOff x="522081" y="969167"/>
            <a:chExt cx="11334901" cy="52582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B47E0D-1FB9-41A5-8347-E531171A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255" y="969167"/>
              <a:ext cx="6953301" cy="33337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660603-745C-4B75-B953-E65F6095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255" y="1450172"/>
              <a:ext cx="2305067" cy="23717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C309BE-693D-43F0-9348-7292A0E4F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923" b="2723"/>
            <a:stretch/>
          </p:blipFill>
          <p:spPr>
            <a:xfrm>
              <a:off x="3285458" y="1450172"/>
              <a:ext cx="3507228" cy="42622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6A6CC4-5907-4BB3-B1A9-2986EC99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6822" y="1725275"/>
              <a:ext cx="4810160" cy="30099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44176B-3665-46E4-AFA9-443147C464F6}"/>
                </a:ext>
              </a:extLst>
            </p:cNvPr>
            <p:cNvSpPr/>
            <p:nvPr/>
          </p:nvSpPr>
          <p:spPr>
            <a:xfrm>
              <a:off x="522081" y="4210195"/>
              <a:ext cx="1465745" cy="1323439"/>
            </a:xfrm>
            <a:prstGeom prst="rect">
              <a:avLst/>
            </a:prstGeom>
            <a:solidFill>
              <a:srgbClr val="FFF2CC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모든 샘플의 길이를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6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맞춰주며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'pre’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앞에서부터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0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채운다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C36125-AEE6-4F0D-A794-62940EFC891F}"/>
                </a:ext>
              </a:extLst>
            </p:cNvPr>
            <p:cNvSpPr/>
            <p:nvPr/>
          </p:nvSpPr>
          <p:spPr>
            <a:xfrm>
              <a:off x="2251203" y="1896954"/>
              <a:ext cx="352129" cy="19991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46F9E5-3417-4D2D-B0EB-D56B69FD62EA}"/>
                </a:ext>
              </a:extLst>
            </p:cNvPr>
            <p:cNvSpPr/>
            <p:nvPr/>
          </p:nvSpPr>
          <p:spPr>
            <a:xfrm>
              <a:off x="3451015" y="5888833"/>
              <a:ext cx="36840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12)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샘플의 마지막 단어를 레이블로 분리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4CE4BE8B-0132-4E43-BAD6-E08A67F61798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 rot="16200000" flipH="1">
              <a:off x="1858156" y="4465250"/>
              <a:ext cx="2161971" cy="1023747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B77895-F361-4535-9B5C-F600417F26B0}"/>
                </a:ext>
              </a:extLst>
            </p:cNvPr>
            <p:cNvSpPr/>
            <p:nvPr/>
          </p:nvSpPr>
          <p:spPr>
            <a:xfrm>
              <a:off x="5100194" y="3145591"/>
              <a:ext cx="1692492" cy="11695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10)</a:t>
              </a:r>
              <a:r>
                <a:rPr lang="ko-KR" altLang="en-US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리스트의 마지막 값을 제외하고 저장한 것은 </a:t>
              </a:r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X, </a:t>
              </a:r>
              <a:r>
                <a:rPr lang="ko-KR" altLang="en-US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리스트의 마지막 값만 저장한 것은 </a:t>
              </a:r>
              <a:r>
                <a:rPr lang="en-US" altLang="ko-KR" sz="14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A1ABC7-1D39-4124-BB00-9BF294C8F26B}"/>
                </a:ext>
              </a:extLst>
            </p:cNvPr>
            <p:cNvSpPr/>
            <p:nvPr/>
          </p:nvSpPr>
          <p:spPr>
            <a:xfrm>
              <a:off x="7798394" y="1037804"/>
              <a:ext cx="3839513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13)RNN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 훈련을 위해서</a:t>
              </a:r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레이블에 대해서 원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핫 인코딩을 수행합니다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9B1352-8499-41F8-8D88-C6FE2CB60460}"/>
                </a:ext>
              </a:extLst>
            </p:cNvPr>
            <p:cNvSpPr/>
            <p:nvPr/>
          </p:nvSpPr>
          <p:spPr>
            <a:xfrm>
              <a:off x="9948102" y="2742657"/>
              <a:ext cx="1837362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# 3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대한 원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핫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81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RNN </a:t>
            </a:r>
            <a:r>
              <a:rPr lang="ko-KR" altLang="en-US" dirty="0"/>
              <a:t>모델 설계하기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879D87-A4C5-4034-9185-6FAFAC18B264}"/>
              </a:ext>
            </a:extLst>
          </p:cNvPr>
          <p:cNvGrpSpPr/>
          <p:nvPr/>
        </p:nvGrpSpPr>
        <p:grpSpPr>
          <a:xfrm>
            <a:off x="1146341" y="1029428"/>
            <a:ext cx="10059569" cy="4799144"/>
            <a:chOff x="1146341" y="1029428"/>
            <a:chExt cx="10059569" cy="47991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DC522F-6A3B-450B-9A9D-207062D0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341" y="1029428"/>
              <a:ext cx="8820214" cy="303849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094294-15A2-44F2-93EF-0FB66F9E2239}"/>
                </a:ext>
              </a:extLst>
            </p:cNvPr>
            <p:cNvSpPr/>
            <p:nvPr/>
          </p:nvSpPr>
          <p:spPr>
            <a:xfrm>
              <a:off x="1146341" y="4258912"/>
              <a:ext cx="6096000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벡터의 차원은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10,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은닉 상태의 크기는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32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 대 일 구조의 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출력층으로 단어 집합 크기만큼의 뉴런을 배치하여 모델을 설계합니다</a:t>
              </a:r>
              <a:r>
                <a:rPr lang="en-US" altLang="ko-KR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endParaRPr lang="en-US" altLang="ko-KR" sz="1600" dirty="0">
                <a:solidFill>
                  <a:srgbClr val="24292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다중 클래스 분류 문제로 출력층에 </a:t>
              </a:r>
              <a:r>
                <a:rPr lang="ko-KR" altLang="en-US" sz="1600" dirty="0" err="1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소프트맥스</a:t>
              </a:r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회귀를 사용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BB818D8-AFC9-408D-86DC-35BD0E186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2083" y="4243809"/>
              <a:ext cx="3733827" cy="66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0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FF6FEA7-0D1F-4216-ADD5-C841CFDC4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DNN</a:t>
            </a:r>
            <a:r>
              <a:rPr lang="ko-KR" altLang="en-US" dirty="0"/>
              <a:t>에서 특성추출 알고리즘과 분류기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542D2A-ACA9-446B-B61F-33E15E6BDD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583DBD03-77AB-4389-8503-4E11AFC1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09" y="1444176"/>
            <a:ext cx="8191121" cy="36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최적화 과정 가시화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564A18-8790-40AE-98AD-E8A9F1088426}"/>
              </a:ext>
            </a:extLst>
          </p:cNvPr>
          <p:cNvGrpSpPr/>
          <p:nvPr/>
        </p:nvGrpSpPr>
        <p:grpSpPr>
          <a:xfrm>
            <a:off x="640430" y="938557"/>
            <a:ext cx="10570910" cy="4980398"/>
            <a:chOff x="640430" y="938557"/>
            <a:chExt cx="10570910" cy="49803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C071BB-C8F2-4F19-9F1B-0559BAFD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430" y="939044"/>
              <a:ext cx="4979911" cy="49799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D2C142-C860-4280-9240-4A22AB7F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418" y="938557"/>
              <a:ext cx="5238922" cy="4980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92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B9E1EC-09B8-4DE8-9EBA-4F23C7A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6F0E7D-A23D-46DD-AC81-9A437572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생성 및 단어를 예측 </a:t>
            </a:r>
            <a:r>
              <a:rPr lang="en-US" altLang="ko-KR" dirty="0"/>
              <a:t>RNN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CC0664-A69C-4118-9E5C-A1DFEC557E8E}"/>
              </a:ext>
            </a:extLst>
          </p:cNvPr>
          <p:cNvGrpSpPr/>
          <p:nvPr/>
        </p:nvGrpSpPr>
        <p:grpSpPr>
          <a:xfrm>
            <a:off x="571736" y="787386"/>
            <a:ext cx="10993281" cy="5283228"/>
            <a:chOff x="571736" y="787386"/>
            <a:chExt cx="10993281" cy="5283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3780D0-B836-407A-8449-C5E3B52DC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906"/>
            <a:stretch/>
          </p:blipFill>
          <p:spPr>
            <a:xfrm>
              <a:off x="3867363" y="787386"/>
              <a:ext cx="6743749" cy="377764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6AE27E-FA67-4B89-AFD3-5AB1C57E91CB}"/>
                </a:ext>
              </a:extLst>
            </p:cNvPr>
            <p:cNvSpPr/>
            <p:nvPr/>
          </p:nvSpPr>
          <p:spPr>
            <a:xfrm>
              <a:off x="817496" y="2085315"/>
              <a:ext cx="2070322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24292F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입력된 단어로부터 다음 단어를 예측해서 문장을 생성하는 함수</a:t>
              </a:r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72CDD2-3D1F-4366-8B77-67FD8E906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27" r="8199"/>
            <a:stretch/>
          </p:blipFill>
          <p:spPr>
            <a:xfrm>
              <a:off x="6279277" y="4663010"/>
              <a:ext cx="5285740" cy="70273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30CE15-BC54-41A2-92CD-B610DD11A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216"/>
            <a:stretch/>
          </p:blipFill>
          <p:spPr>
            <a:xfrm>
              <a:off x="571736" y="4633814"/>
              <a:ext cx="5392105" cy="1436800"/>
            </a:xfrm>
            <a:prstGeom prst="rect">
              <a:avLst/>
            </a:prstGeom>
          </p:spPr>
        </p:pic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AC2466E9-C67B-4337-9622-F71F0E9D6A74}"/>
                </a:ext>
              </a:extLst>
            </p:cNvPr>
            <p:cNvSpPr/>
            <p:nvPr/>
          </p:nvSpPr>
          <p:spPr>
            <a:xfrm>
              <a:off x="3048179" y="2258497"/>
              <a:ext cx="658823" cy="484632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81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398DC4-14E8-4C62-8EEE-96D739B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Lecture</a:t>
            </a:r>
            <a:r>
              <a:rPr lang="ko-KR" altLang="en-US"/>
              <a:t> </a:t>
            </a:r>
            <a:r>
              <a:rPr lang="en-US" altLang="ko-KR"/>
              <a:t>9</a:t>
            </a:r>
            <a:r>
              <a:rPr lang="ko-KR" altLang="en-US"/>
              <a:t> </a:t>
            </a:r>
            <a:br>
              <a:rPr lang="en-US" altLang="ko-KR" dirty="0"/>
            </a:br>
            <a:br>
              <a:rPr lang="en-US" altLang="ko-KR"/>
            </a:br>
            <a:r>
              <a:rPr lang="en-US" altLang="ko-KR"/>
              <a:t>SimpleRNN </a:t>
            </a:r>
            <a:r>
              <a:rPr lang="ko-KR" altLang="en-US"/>
              <a:t>네이버 </a:t>
            </a:r>
            <a:r>
              <a:rPr lang="ko-KR" altLang="en-US" dirty="0"/>
              <a:t>영화 리뷰 감성 분류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9D344-1366-42CC-B9C6-869CA2F5C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7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 입력에 따른 감성분류 모델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66A078-F6E6-4872-89D3-90BCB0E4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15" y="861965"/>
            <a:ext cx="11545294" cy="5301738"/>
          </a:xfrm>
        </p:spPr>
        <p:txBody>
          <a:bodyPr/>
          <a:lstStyle/>
          <a:p>
            <a:r>
              <a:rPr lang="ko-KR" altLang="en-US" dirty="0"/>
              <a:t>문서의 단어들을 순차적으로 </a:t>
            </a:r>
            <a:r>
              <a:rPr lang="ko-KR" altLang="en-US" dirty="0" err="1"/>
              <a:t>입력받아</a:t>
            </a:r>
            <a:r>
              <a:rPr lang="ko-KR" altLang="en-US" dirty="0"/>
              <a:t> 해당 문서의 유형을 판단하는 텍스트 분류에 사용될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영화 리뷰 감성분류 </a:t>
            </a:r>
            <a:r>
              <a:rPr lang="en-US" altLang="ko-KR" b="1" dirty="0"/>
              <a:t>(IMDB, </a:t>
            </a:r>
            <a:r>
              <a:rPr lang="ko-KR" altLang="en-US" b="1" dirty="0"/>
              <a:t>네이버 영화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쇼핑 리뷰 감성분류 </a:t>
            </a:r>
            <a:r>
              <a:rPr lang="en-US" altLang="ko-KR" b="1" dirty="0"/>
              <a:t>(</a:t>
            </a:r>
            <a:r>
              <a:rPr lang="ko-KR" altLang="en-US" b="1" dirty="0"/>
              <a:t>네이버 쇼핑리뷰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 err="1"/>
              <a:t>스팸메</a:t>
            </a:r>
            <a:r>
              <a:rPr lang="ko-KR" altLang="en-US" b="1" dirty="0"/>
              <a:t> 일 분류 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3ADC37-5E89-4988-826B-654FBED94569}"/>
              </a:ext>
            </a:extLst>
          </p:cNvPr>
          <p:cNvGrpSpPr/>
          <p:nvPr/>
        </p:nvGrpSpPr>
        <p:grpSpPr>
          <a:xfrm>
            <a:off x="6162262" y="1669150"/>
            <a:ext cx="4751253" cy="4114922"/>
            <a:chOff x="5994576" y="1733144"/>
            <a:chExt cx="4751253" cy="4114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AE17B0-935F-413E-935E-EB453EB5EAB0}"/>
                </a:ext>
              </a:extLst>
            </p:cNvPr>
            <p:cNvSpPr txBox="1"/>
            <p:nvPr/>
          </p:nvSpPr>
          <p:spPr>
            <a:xfrm>
              <a:off x="6712501" y="1733144"/>
              <a:ext cx="3213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대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일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(Many-to-One) RNN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모델 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576" y="2079519"/>
              <a:ext cx="4751253" cy="376854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539C09E-35B9-4E86-A2BA-FCD5351CF1D8}"/>
                </a:ext>
              </a:extLst>
            </p:cNvPr>
            <p:cNvSpPr/>
            <p:nvPr/>
          </p:nvSpPr>
          <p:spPr>
            <a:xfrm>
              <a:off x="8421399" y="381940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48136-8FD3-4292-9E7E-3E9F230F893C}"/>
                </a:ext>
              </a:extLst>
            </p:cNvPr>
            <p:cNvSpPr/>
            <p:nvPr/>
          </p:nvSpPr>
          <p:spPr>
            <a:xfrm>
              <a:off x="9548112" y="3794515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B9FF2D-A349-4ABD-BF02-8EF447D2396B}"/>
                </a:ext>
              </a:extLst>
            </p:cNvPr>
            <p:cNvSpPr/>
            <p:nvPr/>
          </p:nvSpPr>
          <p:spPr>
            <a:xfrm>
              <a:off x="7318469" y="381940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AF7998F-F561-45FE-88E6-C33D8E224C87}"/>
                </a:ext>
              </a:extLst>
            </p:cNvPr>
            <p:cNvSpPr/>
            <p:nvPr/>
          </p:nvSpPr>
          <p:spPr>
            <a:xfrm>
              <a:off x="6167159" y="3794515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2995116-41C0-44E1-8E97-46AC634B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1" y="2564218"/>
            <a:ext cx="4398227" cy="321985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3C493F-7567-4136-8026-93B342ADFA71}"/>
              </a:ext>
            </a:extLst>
          </p:cNvPr>
          <p:cNvSpPr/>
          <p:nvPr/>
        </p:nvSpPr>
        <p:spPr>
          <a:xfrm>
            <a:off x="1208472" y="2759559"/>
            <a:ext cx="724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AD98E157-F981-467F-84B1-3E23A66C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72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C95F5-3FEF-4CD5-926D-7A0D16EC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EA9FF78-1ACE-43AF-B1C1-0BC735EA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Colab</a:t>
            </a:r>
            <a:r>
              <a:rPr lang="ko-KR" altLang="en-US" b="1"/>
              <a:t>에 한글 형태소 </a:t>
            </a:r>
            <a:r>
              <a:rPr lang="en-US" altLang="ko-KR" b="1"/>
              <a:t>Okt </a:t>
            </a:r>
            <a:r>
              <a:rPr lang="ko-KR" altLang="en-US" b="1"/>
              <a:t>실습하기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32FDD9-9DE6-45F4-833E-528C9E5F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5" y="1918794"/>
            <a:ext cx="2828925" cy="613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C640D-BBDD-4579-A1E9-41A6774D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5" y="831056"/>
            <a:ext cx="9925050" cy="954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8BC0ED-32B0-4191-84A3-C243C6D2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25" y="2705065"/>
            <a:ext cx="5113116" cy="2563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558E04-2A10-4D60-B70B-2471A96442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670" b="52314"/>
          <a:stretch/>
        </p:blipFill>
        <p:spPr>
          <a:xfrm>
            <a:off x="6219824" y="2111299"/>
            <a:ext cx="5305425" cy="16712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A0C262-481D-491D-ABEF-1C11EBA4A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 t="49393"/>
          <a:stretch/>
        </p:blipFill>
        <p:spPr>
          <a:xfrm>
            <a:off x="6219825" y="4108143"/>
            <a:ext cx="5305425" cy="14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38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C95F5-3FEF-4CD5-926D-7A0D16EC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EA9FF78-1ACE-43AF-B1C1-0BC735EA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한글 </a:t>
            </a:r>
            <a:r>
              <a:rPr lang="en-US" altLang="ko-KR"/>
              <a:t>OKT </a:t>
            </a:r>
            <a:r>
              <a:rPr lang="ko-KR" altLang="en-US"/>
              <a:t>형태소 분석기로 토큰화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2E2CD4-2814-4A46-BF08-605A2FDB84C8}"/>
              </a:ext>
            </a:extLst>
          </p:cNvPr>
          <p:cNvGrpSpPr/>
          <p:nvPr/>
        </p:nvGrpSpPr>
        <p:grpSpPr>
          <a:xfrm>
            <a:off x="81972" y="884580"/>
            <a:ext cx="11623365" cy="5280477"/>
            <a:chOff x="81972" y="884580"/>
            <a:chExt cx="11623365" cy="52804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FB450A-8411-4AFE-8594-8F65E67E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53" y="938212"/>
              <a:ext cx="6486525" cy="12287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CDA841-9380-4213-80FD-F011AC29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872" y="884580"/>
              <a:ext cx="3691465" cy="2681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D37F02-8625-4F4B-87EF-F4F8FE872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531" b="43552"/>
            <a:stretch/>
          </p:blipFill>
          <p:spPr>
            <a:xfrm>
              <a:off x="183627" y="2237884"/>
              <a:ext cx="5626623" cy="11691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F811CA-9B2F-489B-AC3F-ADAE95C8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598" r="25442" b="1318"/>
            <a:stretch/>
          </p:blipFill>
          <p:spPr>
            <a:xfrm>
              <a:off x="81972" y="3450998"/>
              <a:ext cx="6995104" cy="87423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444772-9483-4573-BE0B-8819B647A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r="2886" b="-1802"/>
            <a:stretch/>
          </p:blipFill>
          <p:spPr>
            <a:xfrm>
              <a:off x="183627" y="4325232"/>
              <a:ext cx="8103123" cy="18398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B4DE0-0954-47D1-83FA-DD5EBFD7B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8405" y="3693512"/>
              <a:ext cx="3316932" cy="2471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897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C95F5-3FEF-4CD5-926D-7A0D16EC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EA9FF78-1ACE-43AF-B1C1-0BC735EA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케라스를 이용한 리뷰 단어를 정수인코딩 및 토큰화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5A8419-BCDE-46EC-95CA-285F1EF0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866774"/>
            <a:ext cx="5942073" cy="2924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8F1B10-D216-4D67-98B7-DC88FF0B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964780"/>
            <a:ext cx="10982325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2800DA-2A3C-4BD5-9417-2284B1074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014911"/>
            <a:ext cx="44291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1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C95F5-3FEF-4CD5-926D-7A0D16EC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EA9FF78-1ACE-43AF-B1C1-0BC735EA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케라스 패딩</a:t>
            </a:r>
            <a:r>
              <a:rPr lang="en-US" altLang="ko-KR"/>
              <a:t>: </a:t>
            </a:r>
            <a:r>
              <a:rPr lang="ko-KR" altLang="en-US"/>
              <a:t>모든 입력 데이터의 리뷰 단어 개수를 같게한다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919D3-2EB6-4BD9-AC72-AD56F3D0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852487"/>
            <a:ext cx="5705475" cy="2466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E7A0BE-7530-4494-B195-D3BE77BB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4086226"/>
            <a:ext cx="6472238" cy="1775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688D84-00D7-468B-B7B9-80000422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37" y="917971"/>
            <a:ext cx="4090987" cy="30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3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CC95F5-3FEF-4CD5-926D-7A0D16EC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EA9FF78-1ACE-43AF-B1C1-0BC735EA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SimpleRNN </a:t>
            </a:r>
            <a:r>
              <a:rPr lang="ko-KR" altLang="en-US"/>
              <a:t>모델 및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7285A-8884-49E8-9616-06D70B6E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81063"/>
            <a:ext cx="6629400" cy="3070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6BCE62-10DF-4154-B681-04D86BC4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4139227"/>
            <a:ext cx="6553200" cy="1130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3F4F8-FB82-41E8-9AA7-75756649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270029"/>
            <a:ext cx="2095500" cy="56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94A3C9-D71F-40F2-833B-61BE792A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103" y="1002775"/>
            <a:ext cx="4254248" cy="15460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CF3971-5C05-4759-8ABF-CDFE2454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103" y="2710169"/>
            <a:ext cx="3832497" cy="298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50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2DF991-247C-4F5E-9B57-9465B192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C48122-EE09-47AC-91C0-59018118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테스트 과정 및 모델 평가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2190B6-4151-4BC4-A2AE-7495F3EEE171}"/>
              </a:ext>
            </a:extLst>
          </p:cNvPr>
          <p:cNvGrpSpPr/>
          <p:nvPr/>
        </p:nvGrpSpPr>
        <p:grpSpPr>
          <a:xfrm>
            <a:off x="243260" y="828675"/>
            <a:ext cx="11159883" cy="4965063"/>
            <a:chOff x="243260" y="828675"/>
            <a:chExt cx="11159883" cy="49650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771F08-0309-4770-B7B6-F74250FB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260" y="828675"/>
              <a:ext cx="8557840" cy="32414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DF05DA-61E0-4726-A011-DECA861B7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7" b="50276"/>
            <a:stretch/>
          </p:blipFill>
          <p:spPr>
            <a:xfrm>
              <a:off x="5429250" y="4292970"/>
              <a:ext cx="5973893" cy="15007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F48A72-680F-4CB6-98E4-D64BE8FEA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276" r="23018"/>
            <a:stretch/>
          </p:blipFill>
          <p:spPr>
            <a:xfrm>
              <a:off x="481012" y="4223624"/>
              <a:ext cx="4614863" cy="1500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57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A59B6-B471-4FCB-AD75-514995B3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What is Sequential data?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CCFB3-6BBD-4E17-8887-2A3D47CF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순차 데이터는 시퀀스에 있는 데이터로</a:t>
            </a:r>
            <a:r>
              <a:rPr lang="en-US" altLang="ko-KR" dirty="0"/>
              <a:t>, </a:t>
            </a:r>
            <a:r>
              <a:rPr lang="ko-KR" altLang="en-US" dirty="0"/>
              <a:t>데이터의 순서가 중요한 일종의 데이터이다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순차데이터 예제</a:t>
            </a:r>
            <a:endParaRPr lang="en-US" altLang="ko-KR" b="1" dirty="0"/>
          </a:p>
          <a:p>
            <a:pPr lvl="1"/>
            <a:r>
              <a:rPr lang="ko-KR" altLang="en-US" b="1" dirty="0"/>
              <a:t>언어 데이터</a:t>
            </a:r>
            <a:r>
              <a:rPr lang="en-US" altLang="ko-KR" b="1" dirty="0"/>
              <a:t>/</a:t>
            </a:r>
            <a:r>
              <a:rPr lang="ko-KR" altLang="en-US" b="1" dirty="0"/>
              <a:t>문장 </a:t>
            </a:r>
            <a:r>
              <a:rPr lang="en-US" altLang="ko-KR" b="1" dirty="0"/>
              <a:t>: </a:t>
            </a:r>
            <a:r>
              <a:rPr lang="ko-KR" altLang="en-US" b="1" dirty="0"/>
              <a:t>단어 순서를 변경할 수 없다</a:t>
            </a:r>
            <a:r>
              <a:rPr lang="en-US" altLang="ko-KR" b="1" dirty="0"/>
              <a:t>. </a:t>
            </a:r>
          </a:p>
          <a:p>
            <a:pPr lvl="1"/>
            <a:r>
              <a:rPr lang="en-US" altLang="ko-KR" b="1" dirty="0"/>
              <a:t>Time Series Data ~ </a:t>
            </a:r>
            <a:r>
              <a:rPr lang="ko-KR" altLang="en-US" b="1" dirty="0"/>
              <a:t>일별 주식 데이터 </a:t>
            </a:r>
            <a:endParaRPr lang="en-US" altLang="ko-KR" b="1" dirty="0"/>
          </a:p>
          <a:p>
            <a:pPr lvl="1"/>
            <a:r>
              <a:rPr lang="en-US" altLang="ko-KR" b="1" dirty="0"/>
              <a:t>Biological Data ~ DNA</a:t>
            </a:r>
            <a:r>
              <a:rPr lang="ko-KR" altLang="en-US" b="1" dirty="0"/>
              <a:t>의 서열은 유지되어야 한다</a:t>
            </a:r>
            <a:r>
              <a:rPr lang="en-US" altLang="ko-KR" b="1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EB05E2-D982-4C65-99DF-2D588C0E493F}"/>
              </a:ext>
            </a:extLst>
          </p:cNvPr>
          <p:cNvGrpSpPr/>
          <p:nvPr/>
        </p:nvGrpSpPr>
        <p:grpSpPr>
          <a:xfrm>
            <a:off x="1376044" y="3132707"/>
            <a:ext cx="2801601" cy="1852815"/>
            <a:chOff x="1376044" y="3132707"/>
            <a:chExt cx="2801601" cy="18528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5BDC38-BB78-4D63-9750-590031E30BE0}"/>
                </a:ext>
              </a:extLst>
            </p:cNvPr>
            <p:cNvSpPr/>
            <p:nvPr/>
          </p:nvSpPr>
          <p:spPr>
            <a:xfrm>
              <a:off x="1376044" y="3132707"/>
              <a:ext cx="2801601" cy="1852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dirty="0">
                  <a:solidFill>
                    <a:srgbClr val="C00000"/>
                  </a:solidFill>
                </a:rPr>
                <a:t>"My name is Yi Hongsuk“</a:t>
              </a:r>
            </a:p>
            <a:p>
              <a:pPr>
                <a:lnSpc>
                  <a:spcPct val="200000"/>
                </a:lnSpc>
              </a:pPr>
              <a:endParaRPr lang="en-US" altLang="ko-KR" sz="2000" dirty="0">
                <a:solidFill>
                  <a:srgbClr val="C0000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solidFill>
                    <a:srgbClr val="C00000"/>
                  </a:solidFill>
                </a:rPr>
                <a:t>"Name is my Yi Hongsuk"</a:t>
              </a:r>
              <a:endParaRPr lang="ko-KR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0734418F-1AFB-489D-98E7-F2C8AD6293F3}"/>
                </a:ext>
              </a:extLst>
            </p:cNvPr>
            <p:cNvSpPr/>
            <p:nvPr/>
          </p:nvSpPr>
          <p:spPr>
            <a:xfrm>
              <a:off x="2552131" y="3843671"/>
              <a:ext cx="129654" cy="735153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8EE18ED2-FBE1-4232-A78E-7CA602364BC8}"/>
                </a:ext>
              </a:extLst>
            </p:cNvPr>
            <p:cNvSpPr/>
            <p:nvPr/>
          </p:nvSpPr>
          <p:spPr>
            <a:xfrm>
              <a:off x="2296235" y="3897989"/>
              <a:ext cx="641446" cy="626516"/>
            </a:xfrm>
            <a:prstGeom prst="mathMultiply">
              <a:avLst>
                <a:gd name="adj1" fmla="val 8595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8FC3F-04FD-4104-98B3-57948DBA35AC}"/>
              </a:ext>
            </a:extLst>
          </p:cNvPr>
          <p:cNvGrpSpPr/>
          <p:nvPr/>
        </p:nvGrpSpPr>
        <p:grpSpPr>
          <a:xfrm>
            <a:off x="6291881" y="2472015"/>
            <a:ext cx="5082938" cy="3088439"/>
            <a:chOff x="6291881" y="2472015"/>
            <a:chExt cx="5082938" cy="3088439"/>
          </a:xfrm>
        </p:grpSpPr>
        <p:pic>
          <p:nvPicPr>
            <p:cNvPr id="1026" name="Picture 2" descr="https://wikidocs.net/images/page/160068/1_Simple_FF_vs_RNN.png">
              <a:extLst>
                <a:ext uri="{FF2B5EF4-FFF2-40B4-BE49-F238E27FC236}">
                  <a16:creationId xmlns:a16="http://schemas.microsoft.com/office/drawing/2014/main" id="{6672EDE0-7B7B-49A5-B1BC-90E2037CB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881" y="3205271"/>
              <a:ext cx="5082938" cy="235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857240-3F1B-47A4-886D-3DFA1008F069}"/>
                </a:ext>
              </a:extLst>
            </p:cNvPr>
            <p:cNvSpPr txBox="1"/>
            <p:nvPr/>
          </p:nvSpPr>
          <p:spPr>
            <a:xfrm>
              <a:off x="6400801" y="2472015"/>
              <a:ext cx="434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FFN</a:t>
              </a:r>
              <a:r>
                <a:rPr lang="ko-KR" altLang="en-US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과 </a:t>
              </a:r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RNN </a:t>
              </a:r>
              <a:r>
                <a:rPr lang="ko-KR" altLang="en-US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차이는 순환하는 정보가 더 있다</a:t>
              </a:r>
              <a:r>
                <a:rPr lang="en-US" altLang="ko-KR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F466D85-564E-4F18-9520-AE9C77F6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310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5E36C9-031E-4249-9953-A837E4BC62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10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LSTM (Long Short-Term Memory)</a:t>
            </a:r>
            <a:r>
              <a:rPr lang="ko-KR" altLang="en-US" dirty="0"/>
              <a:t> 모델 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FD7CF7-DC6F-40BD-96A5-CD922B10A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97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기존 </a:t>
            </a:r>
            <a:r>
              <a:rPr lang="en-US" altLang="ko-KR" b="1"/>
              <a:t>RNN(</a:t>
            </a:r>
            <a:r>
              <a:rPr lang="ko-KR" altLang="en-US" b="1"/>
              <a:t>바닐라 </a:t>
            </a:r>
            <a:r>
              <a:rPr lang="en-US" altLang="ko-KR" b="1"/>
              <a:t>RNN)</a:t>
            </a:r>
            <a:r>
              <a:rPr lang="ko-KR" altLang="en-US" b="1"/>
              <a:t>의 장기 의존성 문제를 개선하여 기억력을 높인 </a:t>
            </a:r>
            <a:r>
              <a:rPr lang="en-US" altLang="ko-KR" b="1"/>
              <a:t>RNN</a:t>
            </a:r>
            <a:r>
              <a:rPr lang="ko-KR" altLang="en-US" b="1"/>
              <a:t>의 명칭</a:t>
            </a:r>
            <a:r>
              <a:rPr lang="en-US" altLang="ko-KR" b="1"/>
              <a:t>.</a:t>
            </a:r>
          </a:p>
          <a:p>
            <a:r>
              <a:rPr lang="ko-KR" altLang="en-US" b="1"/>
              <a:t>앞으로 나오는 설명에서 </a:t>
            </a:r>
            <a:r>
              <a:rPr lang="en-US" altLang="ko-KR" b="1"/>
              <a:t>RNN</a:t>
            </a:r>
            <a:r>
              <a:rPr lang="ko-KR" altLang="en-US" b="1"/>
              <a:t>을 사용한다고 하면 기본적으로 </a:t>
            </a:r>
            <a:r>
              <a:rPr lang="en-US" altLang="ko-KR" b="1"/>
              <a:t>LSTM(</a:t>
            </a:r>
            <a:r>
              <a:rPr lang="ko-KR" altLang="en-US" b="1"/>
              <a:t>또는 </a:t>
            </a:r>
            <a:r>
              <a:rPr lang="en-US" altLang="ko-KR" b="1"/>
              <a:t>GRU)</a:t>
            </a:r>
            <a:r>
              <a:rPr lang="ko-KR" altLang="en-US" b="1"/>
              <a:t>를 사용한다고 가정한다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1"/>
              <a:t>Long Short-Term Memory, LSTM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6910" y="515727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Vanilla RNN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26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96" y="2330185"/>
            <a:ext cx="6771200" cy="25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99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기존 </a:t>
            </a:r>
            <a:r>
              <a:rPr lang="en-US" altLang="ko-KR" b="1"/>
              <a:t>RNN(</a:t>
            </a:r>
            <a:r>
              <a:rPr lang="ko-KR" altLang="en-US" b="1"/>
              <a:t>바닐라 </a:t>
            </a:r>
            <a:r>
              <a:rPr lang="en-US" altLang="ko-KR" b="1"/>
              <a:t>RNN)</a:t>
            </a:r>
            <a:r>
              <a:rPr lang="ko-KR" altLang="en-US" b="1"/>
              <a:t>의 장기 의존성 문제를 개선하여 기억력을 높인 </a:t>
            </a:r>
            <a:r>
              <a:rPr lang="en-US" altLang="ko-KR" b="1"/>
              <a:t>RNN</a:t>
            </a:r>
            <a:r>
              <a:rPr lang="ko-KR" altLang="en-US" b="1"/>
              <a:t>의 명칭</a:t>
            </a:r>
            <a:r>
              <a:rPr lang="en-US" altLang="ko-KR" b="1"/>
              <a:t>.</a:t>
            </a:r>
          </a:p>
          <a:p>
            <a:r>
              <a:rPr lang="ko-KR" altLang="en-US" b="1"/>
              <a:t>앞으로 나오는 설명에서 </a:t>
            </a:r>
            <a:r>
              <a:rPr lang="en-US" altLang="ko-KR" b="1"/>
              <a:t>RNN</a:t>
            </a:r>
            <a:r>
              <a:rPr lang="ko-KR" altLang="en-US" b="1"/>
              <a:t>을 사용한다고 하면 기본적으로 </a:t>
            </a:r>
            <a:r>
              <a:rPr lang="en-US" altLang="ko-KR" b="1"/>
              <a:t>LSTM(</a:t>
            </a:r>
            <a:r>
              <a:rPr lang="ko-KR" altLang="en-US" b="1"/>
              <a:t>또는 </a:t>
            </a:r>
            <a:r>
              <a:rPr lang="en-US" altLang="ko-KR" b="1"/>
              <a:t>GRU)</a:t>
            </a:r>
            <a:r>
              <a:rPr lang="ko-KR" altLang="en-US" b="1"/>
              <a:t>를 사용한다고 가정한다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1"/>
              <a:t>Long Short-Term Memory, LSTM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5574" y="5497621"/>
            <a:ext cx="379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LSTM(Long Short-Term Memory)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61" y="2622697"/>
            <a:ext cx="6990665" cy="26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olah.github.io/posts/2015-08-Understanding-LSTMs/img/LSTM3-SimpleRNN.png">
            <a:extLst>
              <a:ext uri="{FF2B5EF4-FFF2-40B4-BE49-F238E27FC236}">
                <a16:creationId xmlns:a16="http://schemas.microsoft.com/office/drawing/2014/main" id="{7B65AA5A-639D-476B-AD0E-41F051D2B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0" r="35075"/>
          <a:stretch/>
        </p:blipFill>
        <p:spPr bwMode="auto">
          <a:xfrm>
            <a:off x="974690" y="2715368"/>
            <a:ext cx="2351314" cy="25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B6553-456C-4A39-B6C0-490DEC63B7EA}"/>
              </a:ext>
            </a:extLst>
          </p:cNvPr>
          <p:cNvSpPr txBox="1"/>
          <p:nvPr/>
        </p:nvSpPr>
        <p:spPr>
          <a:xfrm>
            <a:off x="1235011" y="5497621"/>
            <a:ext cx="171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A71DC3-40CE-428E-B47F-EEEBE68F9CFE}"/>
              </a:ext>
            </a:extLst>
          </p:cNvPr>
          <p:cNvCxnSpPr>
            <a:cxnSpLocks/>
          </p:cNvCxnSpPr>
          <p:nvPr/>
        </p:nvCxnSpPr>
        <p:spPr>
          <a:xfrm flipH="1">
            <a:off x="3818374" y="2059912"/>
            <a:ext cx="11392" cy="3888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37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 dirty="0"/>
              <a:t>입력 </a:t>
            </a:r>
            <a:r>
              <a:rPr lang="ko-KR" altLang="en-US" b="1" dirty="0" err="1"/>
              <a:t>게이트는</a:t>
            </a:r>
            <a:r>
              <a:rPr lang="ko-KR" altLang="en-US" b="1" dirty="0"/>
              <a:t> 현재 정보를 기억하기 위한 </a:t>
            </a:r>
            <a:r>
              <a:rPr lang="ko-KR" altLang="en-US" b="1" dirty="0" err="1"/>
              <a:t>게이트이다</a:t>
            </a:r>
            <a:r>
              <a:rPr lang="en-US" altLang="ko-KR" b="1" dirty="0"/>
              <a:t>. </a:t>
            </a:r>
          </a:p>
          <a:p>
            <a:pPr lvl="1"/>
            <a:r>
              <a:rPr lang="ko-KR" altLang="en-US" b="1" dirty="0" err="1"/>
              <a:t>시그모이드</a:t>
            </a:r>
            <a:r>
              <a:rPr lang="ko-KR" altLang="en-US" b="1" dirty="0"/>
              <a:t> 함수를 지나 </a:t>
            </a:r>
            <a:r>
              <a:rPr lang="en-US" altLang="ko-KR" b="1" dirty="0"/>
              <a:t>0</a:t>
            </a:r>
            <a:r>
              <a:rPr lang="ko-KR" altLang="en-US" b="1" dirty="0"/>
              <a:t>과 </a:t>
            </a:r>
            <a:r>
              <a:rPr lang="en-US" altLang="ko-KR" b="1" dirty="0"/>
              <a:t>1 </a:t>
            </a:r>
            <a:r>
              <a:rPr lang="ko-KR" altLang="en-US" b="1" dirty="0"/>
              <a:t>사이의 값 </a:t>
            </a:r>
            <a:r>
              <a:rPr lang="en-US" altLang="ko-KR" b="1" dirty="0"/>
              <a:t>and </a:t>
            </a:r>
            <a:r>
              <a:rPr lang="ko-KR" altLang="en-US" b="1" dirty="0" err="1"/>
              <a:t>하이퍼볼릭탄젠트</a:t>
            </a:r>
            <a:r>
              <a:rPr lang="ko-KR" altLang="en-US" b="1" dirty="0"/>
              <a:t> 함수를 지나 </a:t>
            </a:r>
            <a:r>
              <a:rPr lang="en-US" altLang="ko-KR" b="1" dirty="0"/>
              <a:t>-1</a:t>
            </a:r>
            <a:r>
              <a:rPr lang="ko-KR" altLang="en-US" b="1" dirty="0"/>
              <a:t>과 </a:t>
            </a:r>
            <a:r>
              <a:rPr lang="en-US" altLang="ko-KR" b="1" dirty="0"/>
              <a:t>1</a:t>
            </a:r>
            <a:r>
              <a:rPr lang="ko-KR" altLang="en-US" b="1" dirty="0"/>
              <a:t>사이의 값이 두 개의 값</a:t>
            </a:r>
            <a:endParaRPr lang="en-US" altLang="ko-KR" b="1" dirty="0"/>
          </a:p>
          <a:p>
            <a:pPr lvl="1"/>
            <a:r>
              <a:rPr lang="ko-KR" altLang="en-US" b="1" dirty="0"/>
              <a:t>이 두 가지 값을 가지고 </a:t>
            </a:r>
            <a:r>
              <a:rPr lang="en-US" altLang="ko-KR" b="1" dirty="0">
                <a:solidFill>
                  <a:srgbClr val="C00000"/>
                </a:solidFill>
              </a:rPr>
              <a:t>Cell state</a:t>
            </a:r>
            <a:r>
              <a:rPr lang="ko-KR" altLang="en-US" b="1" dirty="0"/>
              <a:t>에서 이번에 선택된 기억할 값을 정한다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입력 게이트</a:t>
            </a:r>
            <a:r>
              <a:rPr lang="en-US" altLang="ko-KR" b="1"/>
              <a:t>(Input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2223" y="5823268"/>
            <a:ext cx="200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Gate</a:t>
            </a:r>
            <a:endParaRPr lang="ko-KR" altLang="en-US" sz="20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https://wikidocs.net/images/page/22888/inputg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2" y="2533390"/>
            <a:ext cx="4556125" cy="32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55" y="3328962"/>
            <a:ext cx="3981097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74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삭제 게이트는 기억을 삭제하기 위한 게이트이다</a:t>
            </a:r>
            <a:r>
              <a:rPr lang="en-US" altLang="ko-KR" b="1"/>
              <a:t>. </a:t>
            </a:r>
          </a:p>
          <a:p>
            <a:pPr lvl="1"/>
            <a:r>
              <a:rPr lang="ko-KR" altLang="en-US" b="1"/>
              <a:t>시그모이드 함수를 지나 </a:t>
            </a:r>
            <a:r>
              <a:rPr lang="en-US" altLang="ko-KR" b="1"/>
              <a:t>0</a:t>
            </a:r>
            <a:r>
              <a:rPr lang="ko-KR" altLang="en-US" b="1"/>
              <a:t>과 </a:t>
            </a:r>
            <a:r>
              <a:rPr lang="en-US" altLang="ko-KR" b="1"/>
              <a:t>1 </a:t>
            </a:r>
            <a:r>
              <a:rPr lang="ko-KR" altLang="en-US" b="1"/>
              <a:t>사이의 값이 나온다</a:t>
            </a:r>
            <a:r>
              <a:rPr lang="en-US" altLang="ko-KR" b="1"/>
              <a:t>.</a:t>
            </a:r>
          </a:p>
          <a:p>
            <a:pPr lvl="1"/>
            <a:r>
              <a:rPr lang="en-US" altLang="ko-KR" b="1"/>
              <a:t>0</a:t>
            </a:r>
            <a:r>
              <a:rPr lang="ko-KR" altLang="en-US" b="1"/>
              <a:t>에 가까울수록</a:t>
            </a:r>
            <a:r>
              <a:rPr lang="en-US" altLang="ko-KR" b="1"/>
              <a:t> </a:t>
            </a:r>
            <a:r>
              <a:rPr lang="ko-KR" altLang="en-US" b="1"/>
              <a:t>정보가 많이 삭제된 것이며</a:t>
            </a:r>
            <a:r>
              <a:rPr lang="en-US" altLang="ko-KR" b="1"/>
              <a:t>, 1</a:t>
            </a:r>
            <a:r>
              <a:rPr lang="ko-KR" altLang="en-US" b="1"/>
              <a:t>에 가까울수록 정보를 온전히 기억한 셈이다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삭제 게이트</a:t>
            </a:r>
            <a:r>
              <a:rPr lang="en-US" altLang="ko-KR" b="1"/>
              <a:t>(Forget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2610" y="5843069"/>
            <a:ext cx="161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Forget Gate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https://wikidocs.net/images/page/22888/forgetg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05" y="2416968"/>
            <a:ext cx="4562670" cy="327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5" y="3238606"/>
            <a:ext cx="4743097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4294967295"/>
              </p:nvPr>
            </p:nvSpPr>
            <p:spPr>
              <a:xfrm>
                <a:off x="646113" y="844550"/>
                <a:ext cx="11545887" cy="530225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ko-KR" altLang="en-US" b="1"/>
                  <a:t>삭제 게이트에서 일부 기억을 소실</a:t>
                </a:r>
                <a:r>
                  <a:rPr lang="en-US" altLang="ko-KR" b="1"/>
                  <a:t>.</a:t>
                </a:r>
              </a:p>
              <a:p>
                <a:pPr lvl="1"/>
                <a:r>
                  <a:rPr lang="ko-KR" altLang="en-US" b="1"/>
                  <a:t>입력 게이트의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/>
                  <a:t>를 가지고 </a:t>
                </a:r>
                <a:r>
                  <a:rPr lang="en-US" altLang="ko-KR" b="1"/>
                  <a:t>elementiwise product</a:t>
                </a:r>
                <a:r>
                  <a:rPr lang="ko-KR" altLang="en-US" b="1"/>
                  <a:t>를 수행</a:t>
                </a:r>
                <a:r>
                  <a:rPr lang="en-US" altLang="ko-KR" b="1"/>
                  <a:t> : </a:t>
                </a:r>
                <a:r>
                  <a:rPr lang="ko-KR" altLang="en-US" b="1"/>
                  <a:t>이번에 기억할 값</a:t>
                </a:r>
                <a:r>
                  <a:rPr lang="en-US" altLang="ko-KR" b="1"/>
                  <a:t>.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46113" y="844550"/>
                <a:ext cx="11545887" cy="5302250"/>
              </a:xfrm>
              <a:prstGeom prst="rect">
                <a:avLst/>
              </a:prstGeom>
              <a:blipFill>
                <a:blip r:embed="rId2"/>
                <a:stretch>
                  <a:fillRect l="-106"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셀 상태</a:t>
            </a:r>
            <a:r>
              <a:rPr lang="en-US" altLang="ko-KR" b="1"/>
              <a:t>(Cell state) or </a:t>
            </a:r>
            <a:r>
              <a:rPr lang="ko-KR" altLang="en-US" b="1"/>
              <a:t>장기 상태</a:t>
            </a:r>
            <a:endParaRPr lang="en-US" altLang="ko-KR" b="1"/>
          </a:p>
        </p:txBody>
      </p:sp>
      <p:sp>
        <p:nvSpPr>
          <p:cNvPr id="5" name="TextBox 4"/>
          <p:cNvSpPr txBox="1"/>
          <p:nvPr/>
        </p:nvSpPr>
        <p:spPr>
          <a:xfrm>
            <a:off x="2632610" y="584306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Cell State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9218" name="Picture 2" descr="https://wikidocs.net/images/page/22888/cellst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6" y="2285426"/>
            <a:ext cx="4678362" cy="34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62261" y="3714048"/>
                <a:ext cx="4899762" cy="1487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된다면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이전 시점의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현재 시점의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</a:t>
                </a:r>
                <a:r>
                  <a:rPr lang="ko-KR" altLang="en-US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결정한다</a:t>
                </a:r>
                <a:r>
                  <a:rPr lang="en-US" altLang="ko-KR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endPara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된다면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오직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게이트만이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현재 시점의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결정한다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3714048"/>
                <a:ext cx="4899762" cy="1487715"/>
              </a:xfrm>
              <a:prstGeom prst="rect">
                <a:avLst/>
              </a:prstGeom>
              <a:blipFill>
                <a:blip r:embed="rId4"/>
                <a:stretch>
                  <a:fillRect l="-1119" t="-1230" r="-622" b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0C2AF72C-614A-4B8F-A9F1-6B436F2D5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92" y="2528870"/>
            <a:ext cx="3305678" cy="5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0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출력 게이트는 </a:t>
            </a:r>
            <a:r>
              <a:rPr lang="en-US" altLang="ko-KR" b="1">
                <a:solidFill>
                  <a:srgbClr val="C00000"/>
                </a:solidFill>
              </a:rPr>
              <a:t>Hidden State</a:t>
            </a:r>
            <a:r>
              <a:rPr lang="ko-KR" altLang="en-US" b="1"/>
              <a:t>를 연산하는 일에 쓰인다</a:t>
            </a:r>
            <a:r>
              <a:rPr lang="en-US" altLang="ko-KR" b="1"/>
              <a:t>.</a:t>
            </a:r>
          </a:p>
          <a:p>
            <a:r>
              <a:rPr lang="en-US" altLang="ko-KR" b="1">
                <a:solidFill>
                  <a:srgbClr val="C00000"/>
                </a:solidFill>
              </a:rPr>
              <a:t>Hidden State</a:t>
            </a:r>
            <a:r>
              <a:rPr lang="ko-KR" altLang="en-US" b="1"/>
              <a:t>는 </a:t>
            </a:r>
            <a:r>
              <a:rPr lang="en-US" altLang="ko-KR" b="1">
                <a:solidFill>
                  <a:srgbClr val="C00000"/>
                </a:solidFill>
              </a:rPr>
              <a:t>Cell State</a:t>
            </a:r>
            <a:r>
              <a:rPr lang="ko-KR" altLang="en-US" b="1"/>
              <a:t>와 비교하여 단기 상태라고도 부른다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출력 게이트</a:t>
            </a:r>
            <a:r>
              <a:rPr lang="en-US" altLang="ko-KR" b="1"/>
              <a:t>(Output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674" y="5802546"/>
            <a:ext cx="491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B02C4"/>
                </a:solidFill>
                <a:latin typeface="Spoqa Han Sans Neo Medium" pitchFamily="2" charset="-127"/>
                <a:ea typeface="Spoqa Han Sans Neo Medium" pitchFamily="2" charset="-127"/>
              </a:rPr>
              <a:t>Output Gate </a:t>
            </a:r>
            <a:r>
              <a:rPr lang="en-US" altLang="ko-KR" sz="2000" b="1" dirty="0">
                <a:latin typeface="Spoqa Han Sans Neo Medium" pitchFamily="2" charset="-127"/>
                <a:ea typeface="Spoqa Han Sans Neo Medium" pitchFamily="2" charset="-127"/>
              </a:rPr>
              <a:t>/</a:t>
            </a:r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 Hidden State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5362" name="Picture 2" descr="https://wikidocs.net/images/page/22888/outputgateandhiddenst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8" y="2207372"/>
            <a:ext cx="4749801" cy="345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3078481"/>
            <a:ext cx="4378857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0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과 유사 </a:t>
            </a:r>
            <a:r>
              <a:rPr lang="en-US" altLang="ko-KR"/>
              <a:t>RNN</a:t>
            </a:r>
          </a:p>
          <a:p>
            <a:pPr lvl="1"/>
            <a:r>
              <a:rPr lang="en-US" altLang="ko-KR"/>
              <a:t>Vanilar RNN</a:t>
            </a:r>
          </a:p>
          <a:p>
            <a:pPr lvl="1"/>
            <a:r>
              <a:rPr lang="en-US" altLang="ko-KR"/>
              <a:t>Long Short-Term Memory (LSTM)</a:t>
            </a:r>
          </a:p>
          <a:p>
            <a:pPr lvl="1"/>
            <a:r>
              <a:rPr lang="en-US" altLang="ko-KR"/>
              <a:t>Gated Recurrent Unit (GRU) they handle the </a:t>
            </a:r>
            <a:r>
              <a:rPr lang="en-US" altLang="ko-KR">
                <a:solidFill>
                  <a:srgbClr val="FF0000"/>
                </a:solidFill>
              </a:rPr>
              <a:t>state</a:t>
            </a:r>
            <a:r>
              <a:rPr lang="en-US" altLang="ko-KR"/>
              <a:t> updates differently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0"/>
              <a:t>Variants of RNN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4EC6C-681F-4C03-8EBA-D5A7CBCB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7" b="9180"/>
          <a:stretch/>
        </p:blipFill>
        <p:spPr>
          <a:xfrm>
            <a:off x="1030990" y="2777971"/>
            <a:ext cx="9830492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4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4F9F591-F611-4453-B308-8777E1F61D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11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LSTM</a:t>
            </a:r>
            <a:r>
              <a:rPr lang="ko-KR" altLang="en-US" dirty="0"/>
              <a:t>을 이용한 네이버 쇼핑 리뷰 분류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1A198E-40B0-4CBF-9FDF-73740620D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7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80D5C0C-CA57-405B-BDE2-B36CE26633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을 이용한 모델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7DA0B2-E57C-4DFE-A0D0-1BD598621F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7B2F4-486E-45BF-B0B4-D7115707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7" r="1546" b="17340"/>
          <a:stretch/>
        </p:blipFill>
        <p:spPr>
          <a:xfrm>
            <a:off x="421829" y="975817"/>
            <a:ext cx="8749466" cy="28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784F30-931B-42B8-87C6-5073713D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737D1A-B901-4240-A16A-FC91D810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MLP </a:t>
            </a:r>
            <a:r>
              <a:rPr lang="ko-KR" altLang="en-US" dirty="0"/>
              <a:t>신경망과 </a:t>
            </a:r>
            <a:r>
              <a:rPr lang="en-US" altLang="ko-KR" dirty="0"/>
              <a:t>RNN</a:t>
            </a:r>
            <a:r>
              <a:rPr lang="ko-KR" altLang="en-US" dirty="0"/>
              <a:t>의 차이점은 </a:t>
            </a:r>
            <a:r>
              <a:rPr lang="ko-KR" altLang="en-US" dirty="0" err="1"/>
              <a:t>무었인가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9BCFD2-6083-4AE3-B730-0E803EEB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다층 </a:t>
            </a:r>
            <a:r>
              <a:rPr lang="ko-KR" altLang="en-US" dirty="0" err="1"/>
              <a:t>퍼셉트론</a:t>
            </a:r>
            <a:r>
              <a:rPr lang="ko-KR" altLang="en-US" dirty="0"/>
              <a:t> 신경망</a:t>
            </a:r>
            <a:r>
              <a:rPr lang="en-US" altLang="ko-KR" dirty="0"/>
              <a:t>(MLP)</a:t>
            </a:r>
            <a:r>
              <a:rPr lang="ko-KR" altLang="en-US" dirty="0"/>
              <a:t>은 기계학습 보다 성능이 우수지만 몇 가지 단점이 있다</a:t>
            </a:r>
            <a:r>
              <a:rPr lang="en-US" altLang="ko-KR" dirty="0"/>
              <a:t>.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7E21-9824-454B-96E3-F525AF74FC3A}"/>
              </a:ext>
            </a:extLst>
          </p:cNvPr>
          <p:cNvGrpSpPr/>
          <p:nvPr/>
        </p:nvGrpSpPr>
        <p:grpSpPr>
          <a:xfrm>
            <a:off x="530282" y="1389435"/>
            <a:ext cx="10260928" cy="4710181"/>
            <a:chOff x="530282" y="1389435"/>
            <a:chExt cx="10260928" cy="47101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3B8B6B8-AF8C-40BF-92DC-B53EB12BD9C6}"/>
                </a:ext>
              </a:extLst>
            </p:cNvPr>
            <p:cNvGrpSpPr/>
            <p:nvPr/>
          </p:nvGrpSpPr>
          <p:grpSpPr>
            <a:xfrm>
              <a:off x="6021318" y="1972101"/>
              <a:ext cx="4769892" cy="4127515"/>
              <a:chOff x="6935718" y="1855345"/>
              <a:chExt cx="4769892" cy="412751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D33F9ED-B4E7-4730-B24A-A62642880AE8}"/>
                  </a:ext>
                </a:extLst>
              </p:cNvPr>
              <p:cNvSpPr/>
              <p:nvPr/>
            </p:nvSpPr>
            <p:spPr>
              <a:xfrm>
                <a:off x="6935718" y="1855345"/>
                <a:ext cx="4769892" cy="400395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A12DA10-7B05-4EA6-BFC3-BCE44431466F}"/>
                  </a:ext>
                </a:extLst>
              </p:cNvPr>
              <p:cNvGrpSpPr/>
              <p:nvPr/>
            </p:nvGrpSpPr>
            <p:grpSpPr>
              <a:xfrm>
                <a:off x="7272512" y="2468067"/>
                <a:ext cx="4096303" cy="3514793"/>
                <a:chOff x="7018694" y="2515834"/>
                <a:chExt cx="4096303" cy="3514793"/>
              </a:xfrm>
            </p:grpSpPr>
            <p:pic>
              <p:nvPicPr>
                <p:cNvPr id="5" name="Picture 2" descr="Recurrent Neural Networks - Edureka">
                  <a:extLst>
                    <a:ext uri="{FF2B5EF4-FFF2-40B4-BE49-F238E27FC236}">
                      <a16:creationId xmlns:a16="http://schemas.microsoft.com/office/drawing/2014/main" id="{723CA7FF-A6A2-4125-A878-202CD5BD24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5945"/>
                <a:stretch/>
              </p:blipFill>
              <p:spPr bwMode="auto">
                <a:xfrm>
                  <a:off x="8044325" y="2515834"/>
                  <a:ext cx="2231105" cy="1476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Recurrent Neural Networks - Edureka">
                  <a:extLst>
                    <a:ext uri="{FF2B5EF4-FFF2-40B4-BE49-F238E27FC236}">
                      <a16:creationId xmlns:a16="http://schemas.microsoft.com/office/drawing/2014/main" id="{07A24557-4124-4F5A-A506-63EA8F336F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12"/>
                <a:stretch/>
              </p:blipFill>
              <p:spPr bwMode="auto">
                <a:xfrm>
                  <a:off x="7018694" y="3926920"/>
                  <a:ext cx="4096303" cy="2103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9DD9E8-4CED-4C37-A2C6-B33D38CA0297}"/>
                </a:ext>
              </a:extLst>
            </p:cNvPr>
            <p:cNvGrpSpPr/>
            <p:nvPr/>
          </p:nvGrpSpPr>
          <p:grpSpPr>
            <a:xfrm>
              <a:off x="737708" y="1389435"/>
              <a:ext cx="4221351" cy="1752566"/>
              <a:chOff x="560978" y="4480997"/>
              <a:chExt cx="4221351" cy="175256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03EC8F7-2A91-400B-8B81-D454BDE290EA}"/>
                  </a:ext>
                </a:extLst>
              </p:cNvPr>
              <p:cNvSpPr/>
              <p:nvPr/>
            </p:nvSpPr>
            <p:spPr>
              <a:xfrm>
                <a:off x="560978" y="4480997"/>
                <a:ext cx="4137030" cy="17525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0F479A-0E22-4AE4-802A-E56843D2E776}"/>
                  </a:ext>
                </a:extLst>
              </p:cNvPr>
              <p:cNvSpPr/>
              <p:nvPr/>
            </p:nvSpPr>
            <p:spPr>
              <a:xfrm>
                <a:off x="645299" y="5099079"/>
                <a:ext cx="32574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길이 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4: ["Hello", "How", "are", "you]</a:t>
                </a:r>
                <a:endPara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E951D40-0D0B-4A44-9CE0-A7D1B76B4090}"/>
                  </a:ext>
                </a:extLst>
              </p:cNvPr>
              <p:cNvSpPr/>
              <p:nvPr/>
            </p:nvSpPr>
            <p:spPr>
              <a:xfrm>
                <a:off x="645299" y="5518272"/>
                <a:ext cx="41370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길이 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9</a:t>
                </a:r>
                <a:r>
                  <a:rPr lang="ko-KR" altLang="en-US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</a:t>
                </a:r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: [“My”, “Name”, “is”, “Yi”, “Hongsuk”, </a:t>
                </a:r>
              </a:p>
              <a:p>
                <a:r>
                  <a:rPr lang="en-US" altLang="ko-KR" sz="16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             “and”, “I”, “am”, “sleeping”]</a:t>
                </a:r>
                <a:endPara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04EAF08-2876-43C4-A702-61F847D2F9B7}"/>
                  </a:ext>
                </a:extLst>
              </p:cNvPr>
              <p:cNvSpPr/>
              <p:nvPr/>
            </p:nvSpPr>
            <p:spPr>
              <a:xfrm>
                <a:off x="770329" y="4516501"/>
                <a:ext cx="34291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(1) MLP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입력 길이가 고정되어 있다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C1AAEE1-62B7-4E3E-B988-2CC208D94D8D}"/>
                </a:ext>
              </a:extLst>
            </p:cNvPr>
            <p:cNvGrpSpPr/>
            <p:nvPr/>
          </p:nvGrpSpPr>
          <p:grpSpPr>
            <a:xfrm>
              <a:off x="736204" y="3269222"/>
              <a:ext cx="3944978" cy="1331599"/>
              <a:chOff x="763521" y="2168161"/>
              <a:chExt cx="3944978" cy="133159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A4F8BBE-393B-4F5B-BAC1-C900A3BE0F18}"/>
                  </a:ext>
                </a:extLst>
              </p:cNvPr>
              <p:cNvSpPr/>
              <p:nvPr/>
            </p:nvSpPr>
            <p:spPr>
              <a:xfrm>
                <a:off x="763521" y="2168161"/>
                <a:ext cx="3944978" cy="13191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C69F99-E364-4CD0-9363-AB45AED978ED}"/>
                  </a:ext>
                </a:extLst>
              </p:cNvPr>
              <p:cNvSpPr/>
              <p:nvPr/>
            </p:nvSpPr>
            <p:spPr>
              <a:xfrm>
                <a:off x="974376" y="2623815"/>
                <a:ext cx="3508846" cy="875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“I am Yi Hongsuk, not </a:t>
                </a:r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Dongsuk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",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“I am </a:t>
                </a:r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Dongsuk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 not Hongsuk"</a:t>
                </a:r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4EACD5B-F5FC-47D9-A2A6-9F40C678C030}"/>
                  </a:ext>
                </a:extLst>
              </p:cNvPr>
              <p:cNvSpPr/>
              <p:nvPr/>
            </p:nvSpPr>
            <p:spPr>
              <a:xfrm>
                <a:off x="937461" y="2246269"/>
                <a:ext cx="37112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(2) MLP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순차 데이터를 잘 다룰 수 없다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923CC4-BE51-4E23-A98B-97344E0E3EEE}"/>
                </a:ext>
              </a:extLst>
            </p:cNvPr>
            <p:cNvSpPr/>
            <p:nvPr/>
          </p:nvSpPr>
          <p:spPr>
            <a:xfrm>
              <a:off x="6635426" y="2115936"/>
              <a:ext cx="33473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(3) MLP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입력 순서는 중요하지 않다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CB70CCA-3939-4B55-B0B0-A4540A197891}"/>
                </a:ext>
              </a:extLst>
            </p:cNvPr>
            <p:cNvGrpSpPr/>
            <p:nvPr/>
          </p:nvGrpSpPr>
          <p:grpSpPr>
            <a:xfrm>
              <a:off x="530282" y="4847082"/>
              <a:ext cx="4904435" cy="1103354"/>
              <a:chOff x="567977" y="5093921"/>
              <a:chExt cx="4904435" cy="110335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1292D4C-DB3E-4C3C-856C-4B0D3EBC3567}"/>
                  </a:ext>
                </a:extLst>
              </p:cNvPr>
              <p:cNvSpPr/>
              <p:nvPr/>
            </p:nvSpPr>
            <p:spPr>
              <a:xfrm>
                <a:off x="567977" y="5093921"/>
                <a:ext cx="4904435" cy="110335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2CF9E4-4393-49F8-8068-D68B93FBB1D4}"/>
                  </a:ext>
                </a:extLst>
              </p:cNvPr>
              <p:cNvSpPr/>
              <p:nvPr/>
            </p:nvSpPr>
            <p:spPr>
              <a:xfrm>
                <a:off x="807636" y="5668863"/>
                <a:ext cx="4565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"what is your </a:t>
                </a:r>
                <a:r>
                  <a:rPr lang="en-US" altLang="ko-KR" dirty="0">
                    <a:solidFill>
                      <a:srgbClr val="00B0F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name</a:t>
                </a:r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? My </a:t>
                </a:r>
                <a:r>
                  <a:rPr lang="en-US" altLang="ko-KR" dirty="0">
                    <a:solidFill>
                      <a:srgbClr val="00B0F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name</a:t>
                </a:r>
                <a:r>
                  <a:rPr lang="en-US" altLang="ko-KR" dirty="0">
                    <a:solidFill>
                      <a:srgbClr val="24292F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is Hongsuk" 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26D8BB6-519C-412A-B4D9-8B813223C191}"/>
                  </a:ext>
                </a:extLst>
              </p:cNvPr>
              <p:cNvSpPr/>
              <p:nvPr/>
            </p:nvSpPr>
            <p:spPr>
              <a:xfrm>
                <a:off x="634770" y="5208862"/>
                <a:ext cx="458693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(4) 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시퀀스 전체에서 매개변수를 공유할 수 없다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919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B59A81-C6AE-40D5-A81D-0142FDCC94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훈련과정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Accuracy (</a:t>
            </a:r>
            <a:r>
              <a:rPr lang="ko-KR" altLang="en-US" dirty="0"/>
              <a:t>샘플 </a:t>
            </a:r>
            <a:r>
              <a:rPr lang="en-US" altLang="ko-KR" dirty="0"/>
              <a:t>2,000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DF782D-D2DB-48CE-B128-FB2E398FC4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AFF71-CC63-439E-9B1A-05214E139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" t="33803" r="6394"/>
          <a:stretch/>
        </p:blipFill>
        <p:spPr>
          <a:xfrm>
            <a:off x="1146413" y="3029805"/>
            <a:ext cx="4019263" cy="3118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C623C-85F3-4CDF-9FF3-D3371D80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26" y="953331"/>
            <a:ext cx="5257838" cy="20002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B87380-C295-4D43-AE26-D4FCE30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93" y="3029805"/>
            <a:ext cx="3887337" cy="30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9896A-985A-4EB0-BB2B-F8AB63F34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3" y="996193"/>
            <a:ext cx="5276889" cy="19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0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F5535CA-B7B1-4E82-818E-11E43DBDE6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 학습 결과 </a:t>
            </a:r>
            <a:r>
              <a:rPr lang="en-US" altLang="ko-KR" dirty="0"/>
              <a:t>: </a:t>
            </a:r>
            <a:r>
              <a:rPr lang="ko-KR" altLang="en-US" dirty="0"/>
              <a:t>손실 함수와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65C10E-7228-4FB2-ADB0-202C148A97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8C589F8-8A45-40FE-9A13-DDF31575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74" y="3697414"/>
            <a:ext cx="3279656" cy="25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F9F1FD-ACB3-4809-8528-074C5622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2" y="3606693"/>
            <a:ext cx="3279656" cy="25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EE19DA-794E-4322-BFF5-5842B4D74402}"/>
              </a:ext>
            </a:extLst>
          </p:cNvPr>
          <p:cNvGrpSpPr/>
          <p:nvPr/>
        </p:nvGrpSpPr>
        <p:grpSpPr>
          <a:xfrm>
            <a:off x="757558" y="934514"/>
            <a:ext cx="10676884" cy="5244643"/>
            <a:chOff x="757558" y="934514"/>
            <a:chExt cx="10676884" cy="52446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EE60BD-EA9C-4B3F-A773-FED576FF8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58" y="934515"/>
              <a:ext cx="3329946" cy="267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2B47C95-9A63-46AC-BF0D-339CD1815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329" y="934514"/>
              <a:ext cx="3329946" cy="267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DC8501B-2B2F-4BBD-A55C-064B6C087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93" y="934515"/>
              <a:ext cx="3330739" cy="263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7AFF74C-456C-406B-B57F-77DE3642C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786" y="3547334"/>
              <a:ext cx="3279656" cy="2631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AA39A3-FCB8-470D-B66D-AEC7C02DF920}"/>
                </a:ext>
              </a:extLst>
            </p:cNvPr>
            <p:cNvSpPr txBox="1"/>
            <p:nvPr/>
          </p:nvSpPr>
          <p:spPr>
            <a:xfrm>
              <a:off x="8577618" y="1599020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:100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DF4649-AFF0-4A4B-888C-9CA5836739DA}"/>
                </a:ext>
              </a:extLst>
            </p:cNvPr>
            <p:cNvSpPr txBox="1"/>
            <p:nvPr/>
          </p:nvSpPr>
          <p:spPr>
            <a:xfrm>
              <a:off x="8488908" y="4241065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:100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3FAAE5-6609-493A-A1B6-A6B86B9D6049}"/>
                </a:ext>
              </a:extLst>
            </p:cNvPr>
            <p:cNvSpPr txBox="1"/>
            <p:nvPr/>
          </p:nvSpPr>
          <p:spPr>
            <a:xfrm>
              <a:off x="5268529" y="1282365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BCA63C-CE2B-492E-A7F1-9469093D42F4}"/>
                </a:ext>
              </a:extLst>
            </p:cNvPr>
            <p:cNvSpPr txBox="1"/>
            <p:nvPr/>
          </p:nvSpPr>
          <p:spPr>
            <a:xfrm>
              <a:off x="5343592" y="5421746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5CDD68-B3F8-4ADD-9378-774FDF1A947C}"/>
                </a:ext>
              </a:extLst>
            </p:cNvPr>
            <p:cNvSpPr txBox="1"/>
            <p:nvPr/>
          </p:nvSpPr>
          <p:spPr>
            <a:xfrm>
              <a:off x="2276409" y="5421746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107798-D2C1-43FC-989E-25A4264F6B4B}"/>
                </a:ext>
              </a:extLst>
            </p:cNvPr>
            <p:cNvSpPr txBox="1"/>
            <p:nvPr/>
          </p:nvSpPr>
          <p:spPr>
            <a:xfrm>
              <a:off x="1890506" y="1354009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875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D7F795-2BBF-467E-86BE-A72CAB9FAF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 dirty="0"/>
              <a:t>리뷰 예측해보기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576FBD-EADC-4D0D-8F98-8D46F365B6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4FEC1-D6DA-48C2-A9F1-A5C433C59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1" b="27071"/>
          <a:stretch/>
        </p:blipFill>
        <p:spPr>
          <a:xfrm>
            <a:off x="822180" y="1636266"/>
            <a:ext cx="10547640" cy="3840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AAF34-8151-4109-BE31-76FB25BE5F6D}"/>
              </a:ext>
            </a:extLst>
          </p:cNvPr>
          <p:cNvSpPr txBox="1"/>
          <p:nvPr/>
        </p:nvSpPr>
        <p:spPr>
          <a:xfrm>
            <a:off x="665230" y="953212"/>
            <a:ext cx="730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훈련과 테스트 데이터를 나눔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데이터의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NLP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전처리가 필요하다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en-US" altLang="ko-KR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sentiment_predict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()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함수에 전처리가 있다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69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AF0753-D0A6-4CFF-9EB7-ADB7B24B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 dirty="0"/>
              <a:t>모델 평가하기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91B7E-09A8-4644-80AD-497770ABC1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19B5D-B2AC-4327-A107-A6515082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35" y="991785"/>
            <a:ext cx="6867575" cy="819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2F2A51-3079-43CE-901E-BABA9AC4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35" y="2109783"/>
            <a:ext cx="8201085" cy="809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76AE2-4D29-4D39-B892-B1FE35003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35" y="4307075"/>
            <a:ext cx="5848393" cy="828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997473-42CC-4E24-AED1-136299D3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35" y="3165566"/>
            <a:ext cx="5953169" cy="8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4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순서가 있는 데이터의 순환하는 것은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D9980C-1A14-4BA3-8743-3E58220BB9B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순서가 있는 데이터에서 순서 유지를 표현을 어떻게 할 것인가</a:t>
            </a:r>
            <a:r>
              <a:rPr lang="en-US" altLang="ko-KR" dirty="0"/>
              <a:t>? </a:t>
            </a:r>
          </a:p>
          <a:p>
            <a:pPr lvl="1" fontAlgn="base"/>
            <a:r>
              <a:rPr lang="ko-KR" altLang="en-US" dirty="0"/>
              <a:t>책을 읽을 경우</a:t>
            </a:r>
            <a:r>
              <a:rPr lang="en-US" altLang="ko-KR" dirty="0"/>
              <a:t>, </a:t>
            </a:r>
            <a:r>
              <a:rPr lang="ko-KR" altLang="en-US" dirty="0"/>
              <a:t>기억해야 할 것은 바로 이전 페이지의 내용을 기억해야 한다</a:t>
            </a:r>
            <a:r>
              <a:rPr lang="en-US" altLang="ko-KR" dirty="0"/>
              <a:t>.  </a:t>
            </a:r>
          </a:p>
          <a:p>
            <a:pPr lvl="1" fontAlgn="base"/>
            <a:r>
              <a:rPr lang="ko-KR" altLang="en-US" dirty="0"/>
              <a:t>순서를 유지하면서 요리를 한다면</a:t>
            </a:r>
            <a:r>
              <a:rPr lang="en-US" altLang="ko-KR" dirty="0"/>
              <a:t>, </a:t>
            </a:r>
            <a:r>
              <a:rPr lang="ko-KR" altLang="en-US" dirty="0"/>
              <a:t>기억해야 할 것은 바로 전에 먹었는 요리 </a:t>
            </a: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506620-3ACA-4AC0-B2C6-C1C47A4B17A8}"/>
              </a:ext>
            </a:extLst>
          </p:cNvPr>
          <p:cNvGrpSpPr/>
          <p:nvPr/>
        </p:nvGrpSpPr>
        <p:grpSpPr>
          <a:xfrm>
            <a:off x="4765330" y="2951527"/>
            <a:ext cx="6723409" cy="1846220"/>
            <a:chOff x="4492375" y="3016519"/>
            <a:chExt cx="6723409" cy="184622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2E4B999-F7B4-4FD4-B05F-2C41547F175A}"/>
                </a:ext>
              </a:extLst>
            </p:cNvPr>
            <p:cNvGrpSpPr/>
            <p:nvPr/>
          </p:nvGrpSpPr>
          <p:grpSpPr>
            <a:xfrm>
              <a:off x="6693106" y="3016519"/>
              <a:ext cx="4522678" cy="1296876"/>
              <a:chOff x="3438648" y="2845367"/>
              <a:chExt cx="6030237" cy="172916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AFC3566-DE08-4633-BCC0-BA5AF7B4F7C9}"/>
                  </a:ext>
                </a:extLst>
              </p:cNvPr>
              <p:cNvSpPr/>
              <p:nvPr/>
            </p:nvSpPr>
            <p:spPr>
              <a:xfrm>
                <a:off x="3438648" y="2845367"/>
                <a:ext cx="922555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월</a:t>
                </a:r>
                <a:r>
                  <a:rPr kumimoji="1" lang="en-US" altLang="ko-KR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(M)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34E4890-8311-4537-9B25-97380C49E740}"/>
                  </a:ext>
                </a:extLst>
              </p:cNvPr>
              <p:cNvSpPr/>
              <p:nvPr/>
            </p:nvSpPr>
            <p:spPr>
              <a:xfrm>
                <a:off x="5775065" y="2845367"/>
                <a:ext cx="81137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화</a:t>
                </a:r>
                <a:r>
                  <a:rPr kumimoji="1" lang="en-US" altLang="ko-KR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(T)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D356D12-37F0-43A3-A23E-25EB1A7EC2CB}"/>
                  </a:ext>
                </a:extLst>
              </p:cNvPr>
              <p:cNvSpPr/>
              <p:nvPr/>
            </p:nvSpPr>
            <p:spPr>
              <a:xfrm>
                <a:off x="8444326" y="2845367"/>
                <a:ext cx="102455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수</a:t>
                </a:r>
                <a:r>
                  <a:rPr kumimoji="1" lang="en-US" altLang="ko-KR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Arial Unicode MS" panose="020B0604020202020204" pitchFamily="50" charset="-127"/>
                  </a:rPr>
                  <a:t>(W)</a:t>
                </a:r>
                <a:endParaRPr kumimoji="1"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892B378-309B-4B89-BBB0-A8C6AC4F5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648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C8F6F95-3CF3-4449-9108-1D6DB271E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4065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B7C6C25-03FE-4C6B-979E-448A7ADFA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400" b="1"/>
              <a:stretch/>
            </p:blipFill>
            <p:spPr>
              <a:xfrm>
                <a:off x="7921071" y="3506919"/>
                <a:ext cx="1465630" cy="1067616"/>
              </a:xfrm>
              <a:prstGeom prst="rect">
                <a:avLst/>
              </a:prstGeom>
            </p:spPr>
          </p:pic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5DD11DCC-F4EA-46F5-8CD9-DB29CE9F78C1}"/>
                  </a:ext>
                </a:extLst>
              </p:cNvPr>
              <p:cNvCxnSpPr>
                <a:cxnSpLocks/>
                <a:stCxn id="15" idx="3"/>
                <a:endCxn id="16" idx="1"/>
              </p:cNvCxnSpPr>
              <p:nvPr/>
            </p:nvCxnSpPr>
            <p:spPr>
              <a:xfrm>
                <a:off x="4904278" y="4040727"/>
                <a:ext cx="739787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B7ACD88-C5CD-451B-A064-13AEF8B6D6E8}"/>
                  </a:ext>
                </a:extLst>
              </p:cNvPr>
              <p:cNvCxnSpPr>
                <a:cxnSpLocks/>
                <a:stCxn id="16" idx="3"/>
                <a:endCxn id="17" idx="1"/>
              </p:cNvCxnSpPr>
              <p:nvPr/>
            </p:nvCxnSpPr>
            <p:spPr>
              <a:xfrm>
                <a:off x="7109695" y="4040727"/>
                <a:ext cx="811376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구부러짐 20">
                <a:extLst>
                  <a:ext uri="{FF2B5EF4-FFF2-40B4-BE49-F238E27FC236}">
                    <a16:creationId xmlns:a16="http://schemas.microsoft.com/office/drawing/2014/main" id="{7D0B8CCA-901D-4FCA-BED5-5E795136FE9D}"/>
                  </a:ext>
                </a:extLst>
              </p:cNvPr>
              <p:cNvCxnSpPr>
                <a:stCxn id="17" idx="3"/>
                <a:endCxn id="15" idx="1"/>
              </p:cNvCxnSpPr>
              <p:nvPr/>
            </p:nvCxnSpPr>
            <p:spPr>
              <a:xfrm flipH="1">
                <a:off x="3438648" y="4040727"/>
                <a:ext cx="5948053" cy="12700"/>
              </a:xfrm>
              <a:prstGeom prst="curvedConnector5">
                <a:avLst>
                  <a:gd name="adj1" fmla="val -6917"/>
                  <a:gd name="adj2" fmla="val 8651685"/>
                  <a:gd name="adj3" fmla="val 103843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1A0AB6A-A91A-431F-BB0E-1D5FCE89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375" y="3016519"/>
              <a:ext cx="1500054" cy="1846220"/>
            </a:xfrm>
            <a:prstGeom prst="rect">
              <a:avLst/>
            </a:prstGeom>
          </p:spPr>
        </p:pic>
      </p:grpSp>
      <p:pic>
        <p:nvPicPr>
          <p:cNvPr id="23" name="Picture 2" descr="Recurrent Neural Networks - Edureka">
            <a:extLst>
              <a:ext uri="{FF2B5EF4-FFF2-40B4-BE49-F238E27FC236}">
                <a16:creationId xmlns:a16="http://schemas.microsoft.com/office/drawing/2014/main" id="{6C7B202C-C6D4-48DF-A9D4-35D5682E9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44"/>
          <a:stretch/>
        </p:blipFill>
        <p:spPr bwMode="auto">
          <a:xfrm>
            <a:off x="1173206" y="2649131"/>
            <a:ext cx="2474767" cy="31414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C1D3F3-070A-4467-9167-2216B9924E22}"/>
              </a:ext>
            </a:extLst>
          </p:cNvPr>
          <p:cNvSpPr/>
          <p:nvPr/>
        </p:nvSpPr>
        <p:spPr>
          <a:xfrm>
            <a:off x="2494245" y="1984318"/>
            <a:ext cx="7308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시퀀스를 처리하기 위해 모든 타임스탬프에 적용된 </a:t>
            </a:r>
            <a:r>
              <a:rPr lang="en-US" altLang="ko-KR" sz="1600" b="1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recurrence relation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있다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AD5EE0B-F414-4F4A-9B07-909EEDEE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0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289FD-40C1-42DD-97EE-179C2E8B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E2758D-5D71-4F62-A764-8E50941A5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음식에 대한 패턴</a:t>
            </a:r>
            <a:r>
              <a:rPr lang="en-US" altLang="ko-KR"/>
              <a:t>: </a:t>
            </a:r>
            <a:r>
              <a:rPr lang="ko-KR" altLang="en-US"/>
              <a:t>기억</a:t>
            </a:r>
            <a:r>
              <a:rPr lang="en-US" altLang="ko-KR"/>
              <a:t>(memory) </a:t>
            </a:r>
            <a:r>
              <a:rPr lang="ko-KR" altLang="en-US"/>
              <a:t>혹은 상태</a:t>
            </a:r>
            <a:r>
              <a:rPr lang="en-US" altLang="ko-KR"/>
              <a:t>(state)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B20698-67FD-43A9-86B9-3081685D0E8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메뉴는 날씨에 따라서 변하더라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맑은 날이면 전날과 같은 메뉴</a:t>
            </a:r>
            <a:endParaRPr lang="en-US" altLang="ko-KR" dirty="0"/>
          </a:p>
          <a:p>
            <a:pPr lvl="1"/>
            <a:r>
              <a:rPr lang="ko-KR" altLang="en-US" dirty="0" err="1"/>
              <a:t>비온</a:t>
            </a:r>
            <a:r>
              <a:rPr lang="ko-KR" altLang="en-US" dirty="0"/>
              <a:t> 날이면 패턴에 따른 메뉴</a:t>
            </a:r>
            <a:endParaRPr lang="en-US" altLang="ko-KR" dirty="0"/>
          </a:p>
          <a:p>
            <a:r>
              <a:rPr lang="en-US" altLang="ko-KR" dirty="0"/>
              <a:t> RNN </a:t>
            </a:r>
            <a:r>
              <a:rPr lang="ko-KR" altLang="en-US" dirty="0"/>
              <a:t>신경망을 설계해보자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날씨</a:t>
            </a:r>
            <a:endParaRPr lang="en-US" altLang="ko-KR" dirty="0"/>
          </a:p>
          <a:p>
            <a:pPr lvl="1"/>
            <a:r>
              <a:rPr lang="ko-KR" altLang="en-US" dirty="0"/>
              <a:t>기억</a:t>
            </a:r>
            <a:r>
              <a:rPr lang="en-US" altLang="ko-KR" dirty="0"/>
              <a:t>(</a:t>
            </a:r>
            <a:r>
              <a:rPr lang="ko-KR" altLang="en-US" dirty="0"/>
              <a:t>상태</a:t>
            </a:r>
            <a:r>
              <a:rPr lang="en-US" altLang="ko-KR" dirty="0"/>
              <a:t>): </a:t>
            </a:r>
            <a:r>
              <a:rPr lang="ko-KR" altLang="en-US" dirty="0"/>
              <a:t>음식 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음식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4CB155-46C9-4DC3-B601-165B2F4733AF}"/>
              </a:ext>
            </a:extLst>
          </p:cNvPr>
          <p:cNvGrpSpPr/>
          <p:nvPr/>
        </p:nvGrpSpPr>
        <p:grpSpPr>
          <a:xfrm>
            <a:off x="7513075" y="1013346"/>
            <a:ext cx="2966744" cy="1902575"/>
            <a:chOff x="2056053" y="2716339"/>
            <a:chExt cx="5025814" cy="31697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F38BE8-7EE7-442C-A903-525F91FC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397" y="2716339"/>
              <a:ext cx="2999470" cy="1625689"/>
            </a:xfrm>
            <a:prstGeom prst="rect">
              <a:avLst/>
            </a:prstGeom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ABB27E57-E4BB-425C-B1CA-C5968BB90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2779172"/>
              <a:ext cx="1534703" cy="1500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8D080B66-45D1-4DF6-987E-5F3DC8F56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4363668"/>
              <a:ext cx="1534703" cy="152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A07D3C8-B517-4070-8E72-B2CCE6A3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879" y="4393207"/>
              <a:ext cx="1949686" cy="1463340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9458A22-7B91-4260-B1AD-0447710631CC}"/>
                </a:ext>
              </a:extLst>
            </p:cNvPr>
            <p:cNvSpPr/>
            <p:nvPr/>
          </p:nvSpPr>
          <p:spPr>
            <a:xfrm>
              <a:off x="3590756" y="3429000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12C7E313-2B6B-400A-9E6B-F1D67A27CF0E}"/>
                </a:ext>
              </a:extLst>
            </p:cNvPr>
            <p:cNvSpPr/>
            <p:nvPr/>
          </p:nvSpPr>
          <p:spPr>
            <a:xfrm>
              <a:off x="3690917" y="5156997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9B8ED0-F396-4843-8F40-3F0540735D4E}"/>
              </a:ext>
            </a:extLst>
          </p:cNvPr>
          <p:cNvGrpSpPr/>
          <p:nvPr/>
        </p:nvGrpSpPr>
        <p:grpSpPr>
          <a:xfrm>
            <a:off x="858902" y="3266855"/>
            <a:ext cx="10253363" cy="2627802"/>
            <a:chOff x="937729" y="2303319"/>
            <a:chExt cx="10253363" cy="3132720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93C17E17-513F-4EA5-9FE8-AE95B305A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165" y="4633265"/>
              <a:ext cx="821333" cy="802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E5B28EB5-D4F3-4036-AF16-365FBB87B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004" y="4638743"/>
              <a:ext cx="798206" cy="79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9683669-3529-40B4-96CE-4AB514378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001" y="2303319"/>
              <a:ext cx="703481" cy="512440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75DA798-C697-48CB-9A02-D3A3D9D45A4B}"/>
                </a:ext>
              </a:extLst>
            </p:cNvPr>
            <p:cNvCxnSpPr>
              <a:cxnSpLocks/>
              <a:stCxn id="36" idx="0"/>
              <a:endCxn id="24" idx="2"/>
            </p:cNvCxnSpPr>
            <p:nvPr/>
          </p:nvCxnSpPr>
          <p:spPr>
            <a:xfrm flipH="1" flipV="1">
              <a:off x="2670328" y="3974679"/>
              <a:ext cx="4545" cy="63794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5653A1F-8E8F-47D5-A097-7AB0B7DF6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11" y="2342663"/>
              <a:ext cx="703481" cy="51244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3064C4-D86E-47F1-A486-EDCBC39204DA}"/>
                </a:ext>
              </a:extLst>
            </p:cNvPr>
            <p:cNvSpPr/>
            <p:nvPr/>
          </p:nvSpPr>
          <p:spPr>
            <a:xfrm>
              <a:off x="2180692" y="3066461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863A243-DF7E-451C-97A6-B9F2C3C40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3404790" y="2339094"/>
              <a:ext cx="703480" cy="51243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B5116B-4DE5-4D70-9343-91ECFE82C26A}"/>
                </a:ext>
              </a:extLst>
            </p:cNvPr>
            <p:cNvSpPr/>
            <p:nvPr/>
          </p:nvSpPr>
          <p:spPr>
            <a:xfrm>
              <a:off x="4556610" y="3066461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D184A31-A90B-4024-B52C-E578930C1E62}"/>
                </a:ext>
              </a:extLst>
            </p:cNvPr>
            <p:cNvCxnSpPr>
              <a:cxnSpLocks/>
              <a:stCxn id="16" idx="0"/>
              <a:endCxn id="27" idx="2"/>
            </p:cNvCxnSpPr>
            <p:nvPr/>
          </p:nvCxnSpPr>
          <p:spPr>
            <a:xfrm flipV="1">
              <a:off x="5016832" y="3974679"/>
              <a:ext cx="29414" cy="65858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2A34FF2-5DBA-4B95-8B71-FB31FC8B6AD0}"/>
                </a:ext>
              </a:extLst>
            </p:cNvPr>
            <p:cNvCxnSpPr>
              <a:cxnSpLocks/>
              <a:stCxn id="18" idx="0"/>
              <a:endCxn id="31" idx="2"/>
            </p:cNvCxnSpPr>
            <p:nvPr/>
          </p:nvCxnSpPr>
          <p:spPr>
            <a:xfrm flipH="1" flipV="1">
              <a:off x="7515857" y="4073630"/>
              <a:ext cx="2250" cy="565113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A46734E-4E41-49AA-AABE-0C401BEFC78A}"/>
                </a:ext>
              </a:extLst>
            </p:cNvPr>
            <p:cNvSpPr/>
            <p:nvPr/>
          </p:nvSpPr>
          <p:spPr>
            <a:xfrm>
              <a:off x="7026221" y="3165412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C634B3FC-2A15-4DF9-82BD-A68FFDA51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4725" y="4618104"/>
              <a:ext cx="798206" cy="79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763FBE-847E-43A9-A56F-6AE566B92F22}"/>
                </a:ext>
              </a:extLst>
            </p:cNvPr>
            <p:cNvSpPr/>
            <p:nvPr/>
          </p:nvSpPr>
          <p:spPr>
            <a:xfrm>
              <a:off x="9229905" y="3184769"/>
              <a:ext cx="979272" cy="908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hidden</a:t>
              </a:r>
            </a:p>
            <a:p>
              <a:pPr algn="ctr"/>
              <a:r>
                <a:rPr lang="en-US" altLang="ko-KR"/>
                <a:t>layer</a:t>
              </a:r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41D68DB-0424-40C0-8B17-F520F764607C}"/>
                </a:ext>
              </a:extLst>
            </p:cNvPr>
            <p:cNvCxnSpPr>
              <a:cxnSpLocks/>
              <a:stCxn id="32" idx="0"/>
              <a:endCxn id="33" idx="2"/>
            </p:cNvCxnSpPr>
            <p:nvPr/>
          </p:nvCxnSpPr>
          <p:spPr>
            <a:xfrm flipV="1">
              <a:off x="9713828" y="4092987"/>
              <a:ext cx="5713" cy="52511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2DE466-1A10-4054-B969-609A8E1AC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937729" y="2339094"/>
              <a:ext cx="677923" cy="493822"/>
            </a:xfrm>
            <a:prstGeom prst="rect">
              <a:avLst/>
            </a:prstGeom>
          </p:spPr>
        </p:pic>
        <p:pic>
          <p:nvPicPr>
            <p:cNvPr id="36" name="Picture 7">
              <a:extLst>
                <a:ext uri="{FF2B5EF4-FFF2-40B4-BE49-F238E27FC236}">
                  <a16:creationId xmlns:a16="http://schemas.microsoft.com/office/drawing/2014/main" id="{006867A3-895A-403D-A83B-8B9C0685A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206" y="4612626"/>
              <a:ext cx="821333" cy="802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232FD225-5926-43D3-9036-215CC0082B0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108270" y="2595314"/>
              <a:ext cx="448340" cy="9252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D5362C51-E3C5-4C8E-855F-184597268568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2801986" y="2463657"/>
              <a:ext cx="471147" cy="734462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4D2F2D66-1012-40B3-9D08-BE4404B60712}"/>
                </a:ext>
              </a:extLst>
            </p:cNvPr>
            <p:cNvCxnSpPr>
              <a:cxnSpLocks/>
              <a:stCxn id="35" idx="3"/>
              <a:endCxn id="24" idx="1"/>
            </p:cNvCxnSpPr>
            <p:nvPr/>
          </p:nvCxnSpPr>
          <p:spPr>
            <a:xfrm>
              <a:off x="1615652" y="2586005"/>
              <a:ext cx="565040" cy="9345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0BF19CC-ECAA-482B-AB82-353B29385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5761617" y="2318449"/>
              <a:ext cx="703480" cy="512439"/>
            </a:xfrm>
            <a:prstGeom prst="rect">
              <a:avLst/>
            </a:prstGeom>
          </p:spPr>
        </p:pic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11C3F356-6133-4A5E-B981-6D061359F0EF}"/>
                </a:ext>
              </a:extLst>
            </p:cNvPr>
            <p:cNvCxnSpPr>
              <a:cxnSpLocks/>
              <a:stCxn id="40" idx="3"/>
              <a:endCxn id="31" idx="1"/>
            </p:cNvCxnSpPr>
            <p:nvPr/>
          </p:nvCxnSpPr>
          <p:spPr>
            <a:xfrm>
              <a:off x="6465097" y="2574669"/>
              <a:ext cx="561124" cy="104485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873BAA6E-7458-4694-8832-4A495CF463A1}"/>
                </a:ext>
              </a:extLst>
            </p:cNvPr>
            <p:cNvCxnSpPr>
              <a:cxnSpLocks/>
              <a:stCxn id="27" idx="0"/>
              <a:endCxn id="40" idx="1"/>
            </p:cNvCxnSpPr>
            <p:nvPr/>
          </p:nvCxnSpPr>
          <p:spPr>
            <a:xfrm rot="5400000" flipH="1" flipV="1">
              <a:off x="5158035" y="2462880"/>
              <a:ext cx="491792" cy="715371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D5BE82F3-F6B8-4EB2-A37D-EC1B1CCF025F}"/>
                </a:ext>
              </a:extLst>
            </p:cNvPr>
            <p:cNvCxnSpPr>
              <a:cxnSpLocks/>
              <a:stCxn id="21" idx="3"/>
              <a:endCxn id="33" idx="1"/>
            </p:cNvCxnSpPr>
            <p:nvPr/>
          </p:nvCxnSpPr>
          <p:spPr>
            <a:xfrm>
              <a:off x="8757482" y="2559539"/>
              <a:ext cx="472423" cy="10793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4AC51F96-1019-44AD-8DEF-007839166031}"/>
                </a:ext>
              </a:extLst>
            </p:cNvPr>
            <p:cNvCxnSpPr>
              <a:cxnSpLocks/>
              <a:stCxn id="31" idx="0"/>
              <a:endCxn id="21" idx="1"/>
            </p:cNvCxnSpPr>
            <p:nvPr/>
          </p:nvCxnSpPr>
          <p:spPr>
            <a:xfrm rot="5400000" flipH="1" flipV="1">
              <a:off x="7481993" y="2593404"/>
              <a:ext cx="605873" cy="538144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A9386D44-F2EE-436D-B368-3A6456650BB3}"/>
                </a:ext>
              </a:extLst>
            </p:cNvPr>
            <p:cNvCxnSpPr>
              <a:cxnSpLocks/>
              <a:stCxn id="33" idx="0"/>
              <a:endCxn id="23" idx="1"/>
            </p:cNvCxnSpPr>
            <p:nvPr/>
          </p:nvCxnSpPr>
          <p:spPr>
            <a:xfrm rot="5400000" flipH="1" flipV="1">
              <a:off x="9810633" y="2507791"/>
              <a:ext cx="585886" cy="768070"/>
            </a:xfrm>
            <a:prstGeom prst="bentConnector2">
              <a:avLst/>
            </a:prstGeom>
            <a:ln w="19050">
              <a:solidFill>
                <a:srgbClr val="CC00F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D1AD805-B7DA-4204-82F7-9D486C5E637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32" y="1038865"/>
            <a:ext cx="1500054" cy="1846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B88A0-C19E-431A-82EB-12C98811A549}"/>
              </a:ext>
            </a:extLst>
          </p:cNvPr>
          <p:cNvSpPr txBox="1"/>
          <p:nvPr/>
        </p:nvSpPr>
        <p:spPr>
          <a:xfrm>
            <a:off x="735870" y="5229097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402153-32DE-43E2-9011-2BDCDEDE5D66}"/>
              </a:ext>
            </a:extLst>
          </p:cNvPr>
          <p:cNvSpPr txBox="1"/>
          <p:nvPr/>
        </p:nvSpPr>
        <p:spPr>
          <a:xfrm>
            <a:off x="719840" y="3898740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기억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음식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70905C-FEEE-402B-99AF-482BCC510EA2}"/>
              </a:ext>
            </a:extLst>
          </p:cNvPr>
          <p:cNvSpPr txBox="1"/>
          <p:nvPr/>
        </p:nvSpPr>
        <p:spPr>
          <a:xfrm>
            <a:off x="10408784" y="3772068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출력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90097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﻿RNN </a:t>
            </a:r>
            <a:r>
              <a:rPr lang="ko-KR" altLang="en-US" b="1" dirty="0"/>
              <a:t>모델에서 은닉상태</a:t>
            </a:r>
            <a:r>
              <a:rPr lang="en-US" altLang="ko-KR" b="1" dirty="0"/>
              <a:t>(hidden state)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은닉층에 있는 </a:t>
                </a:r>
                <a:r>
                  <a:rPr lang="en-US" altLang="ko-KR" dirty="0"/>
                  <a:t>RNN</a:t>
                </a:r>
                <a:r>
                  <a:rPr lang="ko-KR" altLang="en-US" dirty="0"/>
                  <a:t>의 처리 단위를 셀</a:t>
                </a:r>
                <a:r>
                  <a:rPr lang="en-US" altLang="ko-KR" dirty="0"/>
                  <a:t>(cell)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셀의 출력을 은닉 상태</a:t>
                </a:r>
                <a:r>
                  <a:rPr lang="en-US" altLang="ko-KR" dirty="0"/>
                  <a:t>(hidden state)</a:t>
                </a:r>
                <a:r>
                  <a:rPr lang="ko-KR" altLang="en-US" dirty="0"/>
                  <a:t>라고 한다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RNN</a:t>
                </a:r>
                <a:r>
                  <a:rPr lang="ko-KR" altLang="en-US" dirty="0"/>
                  <a:t>이 과거의 정보를 기억하고 있는 비결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현재 시점의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연산을 위해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직전 시점의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를 입력으로 사용한다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53"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4ED52B-402D-4F76-AB3F-9CE882B1CD16}"/>
                  </a:ext>
                </a:extLst>
              </p:cNvPr>
              <p:cNvSpPr txBox="1"/>
              <p:nvPr/>
            </p:nvSpPr>
            <p:spPr>
              <a:xfrm>
                <a:off x="1363807" y="2269759"/>
                <a:ext cx="473219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3366FF"/>
                            </a:solidFill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sSub>
                      <m:sSub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+</a:t>
                </a:r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4ED52B-402D-4F76-AB3F-9CE882B1C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07" y="2269759"/>
                <a:ext cx="4732193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BBB8E6-CF67-4C7C-B318-4EAE02659862}"/>
              </a:ext>
            </a:extLst>
          </p:cNvPr>
          <p:cNvGrpSpPr/>
          <p:nvPr/>
        </p:nvGrpSpPr>
        <p:grpSpPr>
          <a:xfrm>
            <a:off x="525441" y="3007827"/>
            <a:ext cx="11348717" cy="2934471"/>
            <a:chOff x="525441" y="3007827"/>
            <a:chExt cx="11348717" cy="293447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41CFBC1-F4DA-4750-9203-29D6AACB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441" y="3007827"/>
              <a:ext cx="2340590" cy="2934471"/>
            </a:xfrm>
            <a:prstGeom prst="rect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Picture 2" descr="https://wikidocs.net/images/page/160068/2_Unfolding_RNNs.png">
              <a:extLst>
                <a:ext uri="{FF2B5EF4-FFF2-40B4-BE49-F238E27FC236}">
                  <a16:creationId xmlns:a16="http://schemas.microsoft.com/office/drawing/2014/main" id="{64D814E5-97BC-4D2B-BF95-10F161736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747" y="3007828"/>
              <a:ext cx="8803411" cy="293447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AA9FA00-E252-4C39-9CFA-0F1BE04D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4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74FF5E-CBF2-4BAA-9907-4A1E5495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41D3A-AF45-4ACC-90F9-C1AB1D79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모델의 특징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C05E9E-F94A-4848-BC6B-F16171AD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시퀀스 데이터를 모델하기 위해 필요 조건 </a:t>
            </a:r>
            <a:r>
              <a:rPr lang="en-US" altLang="ko-KR" dirty="0"/>
              <a:t>4</a:t>
            </a:r>
            <a:r>
              <a:rPr lang="ko-KR" altLang="en-US" dirty="0"/>
              <a:t>가지와 </a:t>
            </a:r>
            <a:r>
              <a:rPr lang="en-US" altLang="ko-KR" dirty="0"/>
              <a:t>RNN</a:t>
            </a:r>
            <a:r>
              <a:rPr lang="ko-KR" altLang="en-US" dirty="0"/>
              <a:t>의 적합성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가변 길이</a:t>
            </a:r>
            <a:r>
              <a:rPr lang="en-US" altLang="ko-KR" dirty="0"/>
              <a:t>(variable-length)</a:t>
            </a:r>
            <a:r>
              <a:rPr lang="ko-KR" altLang="en-US" dirty="0"/>
              <a:t>를 잘 다루어야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시퀀스의 순서를 유지해야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장기적인 의존성을 잘 추적해야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시퀀스 간 파라미터를 공유해야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RNN </a:t>
            </a:r>
            <a:r>
              <a:rPr lang="ko-KR" altLang="en-US" dirty="0"/>
              <a:t>모델이 가능하다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입력 시퀀스의 길이에 관계없이 처리 할 수 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시퀀스의 순서를 유지해야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LSTM</a:t>
            </a:r>
            <a:r>
              <a:rPr lang="ko-KR" altLang="en-US" dirty="0" err="1"/>
              <a:t>이난</a:t>
            </a:r>
            <a:r>
              <a:rPr lang="ko-KR" altLang="en-US" dirty="0"/>
              <a:t> </a:t>
            </a:r>
            <a:r>
              <a:rPr lang="en-US" altLang="ko-KR" dirty="0"/>
              <a:t>GRU</a:t>
            </a:r>
            <a:r>
              <a:rPr lang="ko-KR" altLang="en-US" dirty="0"/>
              <a:t>는 장기적인 의존성 문제를 잘 다룬다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시퀀스 내의 모든 타임스텝에서 동일한 파라미터를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108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5477</TotalTime>
  <Words>1931</Words>
  <Application>Microsoft Office PowerPoint</Application>
  <PresentationFormat>와이드스크린</PresentationFormat>
  <Paragraphs>309</Paragraphs>
  <Slides>54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8" baseType="lpstr">
      <vt:lpstr>12롯데마트드림Bold</vt:lpstr>
      <vt:lpstr>12롯데마트드림Medium</vt:lpstr>
      <vt:lpstr>Arial Unicode MS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Cambria Math</vt:lpstr>
      <vt:lpstr>Candara</vt:lpstr>
      <vt:lpstr>Wingdings</vt:lpstr>
      <vt:lpstr>2_Office 테마</vt:lpstr>
      <vt:lpstr>Day2  딥러닝을 이용한 자연어 처리 입문 </vt:lpstr>
      <vt:lpstr>Lecture 07  순환 상태 이해 및 RNN 모델 소개 </vt:lpstr>
      <vt:lpstr>DNN에서 특성추출 알고리즘과 분류기</vt:lpstr>
      <vt:lpstr>What is Sequential data?</vt:lpstr>
      <vt:lpstr>기존 MLP 신경망과 RNN의 차이점은 무었인가? </vt:lpstr>
      <vt:lpstr>순서가 있는 데이터의 순환하는 것은 무엇인가?</vt:lpstr>
      <vt:lpstr>음식에 대한 패턴: 기억(memory) 혹은 상태(state)</vt:lpstr>
      <vt:lpstr>﻿RNN 모델에서 은닉상태(hidden state)</vt:lpstr>
      <vt:lpstr>RNN 모델의 특징</vt:lpstr>
      <vt:lpstr>RNN에서 과거 기억: 메모리(state) 및 업데이트 </vt:lpstr>
      <vt:lpstr> RNN에서 발생할 수 있는 두 가지 주요 문제</vt:lpstr>
      <vt:lpstr>해결하고자 하는 문제 유형에 따른 RNN 아키텍처</vt:lpstr>
      <vt:lpstr>가장 단수한 형태의 RNN</vt:lpstr>
      <vt:lpstr>신경망용 인코딩 언어: 임베딩</vt:lpstr>
      <vt:lpstr>(생성) 다-대-다 모델에서 Teacher Forcing(교사 강요)</vt:lpstr>
      <vt:lpstr>Teacher Forcing </vt:lpstr>
      <vt:lpstr>Lecture 08   RNN을 이용한 텍스트 생성 모델 실습  </vt:lpstr>
      <vt:lpstr>(생성) RNN 언어모델로 다음 단어 예측하기 (1/2) </vt:lpstr>
      <vt:lpstr>(생성) RNN 언어모델로 다음 단어 예측하기 (2/2) </vt:lpstr>
      <vt:lpstr>(생성) RNN Character-level language model</vt:lpstr>
      <vt:lpstr>SimpleRNN 적용 예제 </vt:lpstr>
      <vt:lpstr>SimpleRNN의 Many-to-Many로 수정해서 적용하자</vt:lpstr>
      <vt:lpstr>RNN with TimeDistributed : 엔티티 인식 </vt:lpstr>
      <vt:lpstr>RNN Stacking Layer : Deep but Many-to-One</vt:lpstr>
      <vt:lpstr>텍스트 생성 데이터 </vt:lpstr>
      <vt:lpstr>케라스 토큰화 </vt:lpstr>
      <vt:lpstr>훈련 데이터를 만들자</vt:lpstr>
      <vt:lpstr>패딩 이후 데이터를 훈련과 테스트로 분리</vt:lpstr>
      <vt:lpstr>RNN 모델 설계하기</vt:lpstr>
      <vt:lpstr>훈련 최적화 과정 가시화 </vt:lpstr>
      <vt:lpstr>텍스트 생성 및 단어를 예측 RNN 모델 </vt:lpstr>
      <vt:lpstr>Lecture 9   SimpleRNN 네이버 영화 리뷰 감성 분류 (실습)</vt:lpstr>
      <vt:lpstr>테스트 입력에 따른 감성분류 모델</vt:lpstr>
      <vt:lpstr>Colab에 한글 형태소 Okt 실습하기</vt:lpstr>
      <vt:lpstr>한글 OKT 형태소 분석기로 토큰화 </vt:lpstr>
      <vt:lpstr>케라스를 이용한 리뷰 단어를 정수인코딩 및 토큰화</vt:lpstr>
      <vt:lpstr>케라스 패딩: 모든 입력 데이터의 리뷰 단어 개수를 같게한다. </vt:lpstr>
      <vt:lpstr>SimpleRNN 모델 및 분류</vt:lpstr>
      <vt:lpstr>테스트 과정 및 모델 평가 </vt:lpstr>
      <vt:lpstr>Lecture 10  LSTM (Long Short-Term Memory) 모델 소개 </vt:lpstr>
      <vt:lpstr>Long Short-Term Memory, LSTM</vt:lpstr>
      <vt:lpstr>Long Short-Term Memory, LSTM</vt:lpstr>
      <vt:lpstr>입력 게이트(Input Gate)</vt:lpstr>
      <vt:lpstr>삭제 게이트(Forget Gate)</vt:lpstr>
      <vt:lpstr>셀 상태(Cell state) or 장기 상태</vt:lpstr>
      <vt:lpstr>출력 게이트(Output Gate)</vt:lpstr>
      <vt:lpstr>Variants of RNN</vt:lpstr>
      <vt:lpstr>Lecture 11  LSTM을 이용한 네이버 쇼핑 리뷰 분류</vt:lpstr>
      <vt:lpstr>LSTM을 이용한 모델 훈련</vt:lpstr>
      <vt:lpstr> 훈련과정 Loss와 Accuracy (샘플 2,000개)</vt:lpstr>
      <vt:lpstr>LSTM 학습 결과 : 손실 함수와 정확도</vt:lpstr>
      <vt:lpstr>리뷰 예측해보기</vt:lpstr>
      <vt:lpstr>모델 평가하기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455</cp:revision>
  <dcterms:created xsi:type="dcterms:W3CDTF">2019-11-13T07:01:23Z</dcterms:created>
  <dcterms:modified xsi:type="dcterms:W3CDTF">2025-02-27T00:46:54Z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